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linkedin.com/in/rodrigoserracoelho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github.com/rodrigoserracoelho" TargetMode="External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drigo Coelho"/>
          <p:cNvSpPr txBox="1"/>
          <p:nvPr>
            <p:ph type="body" idx="21"/>
          </p:nvPr>
        </p:nvSpPr>
        <p:spPr>
          <a:xfrm>
            <a:off x="1270000" y="13083068"/>
            <a:ext cx="21844000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Rodrigo Coelho</a:t>
            </a:r>
          </a:p>
        </p:txBody>
      </p:sp>
      <p:sp>
        <p:nvSpPr>
          <p:cNvPr id="152" name="CAPI Light Apache Camel API Gateway"/>
          <p:cNvSpPr txBox="1"/>
          <p:nvPr>
            <p:ph type="subTitle" sz="quarter" idx="1"/>
          </p:nvPr>
        </p:nvSpPr>
        <p:spPr>
          <a:xfrm>
            <a:off x="1270000" y="7990079"/>
            <a:ext cx="21844000" cy="251235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Roboto"/>
                <a:ea typeface="Roboto"/>
                <a:cs typeface="Roboto"/>
                <a:sym typeface="Roboto"/>
              </a:defRPr>
            </a:pPr>
            <a:r>
              <a:t>CAPI</a:t>
            </a:r>
            <a:br/>
            <a:r>
              <a:t>Light Apache Camel API Gateway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4768" y="128669"/>
            <a:ext cx="3754464" cy="559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apachecon.png" descr="apache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3700" y="6248400"/>
            <a:ext cx="108966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Rectangle"/>
          <p:cNvGrpSpPr/>
          <p:nvPr/>
        </p:nvGrpSpPr>
        <p:grpSpPr>
          <a:xfrm>
            <a:off x="5008877" y="1493862"/>
            <a:ext cx="14474409" cy="11975916"/>
            <a:chOff x="0" y="0"/>
            <a:chExt cx="14474407" cy="11975915"/>
          </a:xfrm>
        </p:grpSpPr>
        <p:sp>
          <p:nvSpPr>
            <p:cNvPr id="221" name="Rectangle"/>
            <p:cNvSpPr/>
            <p:nvPr/>
          </p:nvSpPr>
          <p:spPr>
            <a:xfrm>
              <a:off x="101600" y="101600"/>
              <a:ext cx="14258508" cy="11633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>
                  <a:solidFill>
                    <a:srgbClr val="000000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220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474408" cy="11975916"/>
            </a:xfrm>
            <a:prstGeom prst="rect">
              <a:avLst/>
            </a:prstGeom>
            <a:effectLst/>
          </p:spPr>
        </p:pic>
      </p:grpSp>
      <p:sp>
        <p:nvSpPr>
          <p:cNvPr id="223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24" name="apachecon.png" descr="apache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API Model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API Model</a:t>
            </a:r>
          </a:p>
        </p:txBody>
      </p:sp>
      <p:pic>
        <p:nvPicPr>
          <p:cNvPr id="226" name="Screenshot 2020-09-27 at 20.43.03.png" descr="Screenshot 2020-09-27 at 20.43.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6391" y="1681037"/>
            <a:ext cx="14011218" cy="1139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525" y="1592027"/>
            <a:ext cx="18398149" cy="11654370"/>
          </a:xfrm>
          <a:prstGeom prst="rect">
            <a:avLst/>
          </a:prstGeom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29" name="Screenshot 2020-09-27 at 20.46.05.png" descr="Screenshot 2020-09-27 at 20.46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7156" y="1831621"/>
            <a:ext cx="17429688" cy="1103548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31" name="apachecon.png" descr="apachec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Demo Tim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Demo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525" y="1592027"/>
            <a:ext cx="18398149" cy="11654370"/>
          </a:xfrm>
          <a:prstGeom prst="rect">
            <a:avLst/>
          </a:prstGeom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35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36" name="apachecon.png" descr="apache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Demo Tim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Demo Time</a:t>
            </a:r>
          </a:p>
        </p:txBody>
      </p:sp>
      <p:sp>
        <p:nvSpPr>
          <p:cNvPr id="238" name="Start 2 remote services. (deployed on AWS)…"/>
          <p:cNvSpPr txBox="1"/>
          <p:nvPr/>
        </p:nvSpPr>
        <p:spPr>
          <a:xfrm>
            <a:off x="3597513" y="1803399"/>
            <a:ext cx="13838115" cy="1010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Start 2 remote services. (deployed on AWS) 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Request the first access token.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Deploy the first API: License Service. (unprotected) 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Call the API </a:t>
            </a:r>
            <a:r>
              <a:rPr b="1"/>
              <a:t>without</a:t>
            </a:r>
            <a:r>
              <a:t> a bearer token.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Call the API from our demo web application. (CORS)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Edit the API to play with CORS configuration.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Deploy the second API: Quote Service (protected and restricted) 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Call the API </a:t>
            </a:r>
            <a:r>
              <a:rPr b="1"/>
              <a:t>without</a:t>
            </a:r>
            <a:r>
              <a:t> a bearer token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Request an access token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Call the API </a:t>
            </a:r>
            <a:r>
              <a:rPr b="1"/>
              <a:t>with</a:t>
            </a:r>
            <a:r>
              <a:t> a bearer token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525" y="1592027"/>
            <a:ext cx="18398149" cy="11654370"/>
          </a:xfrm>
          <a:prstGeom prst="rect">
            <a:avLst/>
          </a:prstGeom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41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42" name="apachecon.png" descr="apachec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Demo Tim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Demo Time</a:t>
            </a:r>
          </a:p>
        </p:txBody>
      </p:sp>
      <p:sp>
        <p:nvSpPr>
          <p:cNvPr id="244" name="Create the role and add the role to the client ID…"/>
          <p:cNvSpPr txBox="1"/>
          <p:nvPr/>
        </p:nvSpPr>
        <p:spPr>
          <a:xfrm>
            <a:off x="3465708" y="1869645"/>
            <a:ext cx="13838114" cy="800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Create the role and add the role to the client ID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Request a new access token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Call the API </a:t>
            </a:r>
            <a:r>
              <a:rPr b="1"/>
              <a:t>with</a:t>
            </a:r>
            <a:r>
              <a:t> a bearer token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Call the API more than 10X minute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Observe the API being blocked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Check Zipkin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Check Prometheus</a:t>
            </a:r>
          </a:p>
          <a:p>
            <a:pPr marL="444499" indent="-444499" algn="l" defTabSz="584200">
              <a:spcBef>
                <a:spcPts val="4200"/>
              </a:spcBef>
              <a:buSzPct val="145000"/>
              <a:buChar char="•"/>
              <a:defRPr sz="3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Check Grafana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47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Github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Github</a:t>
            </a:r>
          </a:p>
        </p:txBody>
      </p:sp>
      <p:pic>
        <p:nvPicPr>
          <p:cNvPr id="249" name="Screenshot 2020-09-27 at 21.05.52.png" descr="Screenshot 2020-09-27 at 21.05.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8278" y="1686367"/>
            <a:ext cx="14867444" cy="1034326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&gt; git clone https://github.com/rodrigoserracoelho/capi-gateway.git"/>
          <p:cNvSpPr txBox="1"/>
          <p:nvPr/>
        </p:nvSpPr>
        <p:spPr>
          <a:xfrm>
            <a:off x="4632883" y="12105813"/>
            <a:ext cx="15118233" cy="706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&gt; git clone https://github.com/rodrigoserracoelho/capi-gateway.git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53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Questions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Questions</a:t>
            </a:r>
          </a:p>
        </p:txBody>
      </p:sp>
      <p:pic>
        <p:nvPicPr>
          <p:cNvPr id="255" name="iconfinder_construction_worker_5267460.png" descr="iconfinder_construction_worker_52674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0800" y="3606800"/>
            <a:ext cx="6502400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Callout"/>
          <p:cNvSpPr/>
          <p:nvPr/>
        </p:nvSpPr>
        <p:spPr>
          <a:xfrm>
            <a:off x="7108111" y="4961980"/>
            <a:ext cx="3715147" cy="2308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9" y="0"/>
                </a:moveTo>
                <a:cubicBezTo>
                  <a:pt x="165" y="0"/>
                  <a:pt x="0" y="266"/>
                  <a:pt x="0" y="594"/>
                </a:cubicBezTo>
                <a:lnTo>
                  <a:pt x="0" y="13943"/>
                </a:lnTo>
                <a:cubicBezTo>
                  <a:pt x="0" y="14271"/>
                  <a:pt x="165" y="14537"/>
                  <a:pt x="369" y="14537"/>
                </a:cubicBezTo>
                <a:lnTo>
                  <a:pt x="14724" y="14537"/>
                </a:lnTo>
                <a:lnTo>
                  <a:pt x="21600" y="21600"/>
                </a:lnTo>
                <a:lnTo>
                  <a:pt x="16265" y="12358"/>
                </a:lnTo>
                <a:lnTo>
                  <a:pt x="16265" y="594"/>
                </a:lnTo>
                <a:cubicBezTo>
                  <a:pt x="16265" y="266"/>
                  <a:pt x="16100" y="0"/>
                  <a:pt x="15896" y="0"/>
                </a:cubicBezTo>
                <a:lnTo>
                  <a:pt x="36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drigo Coelho"/>
          <p:cNvSpPr txBox="1"/>
          <p:nvPr>
            <p:ph type="body" idx="21"/>
          </p:nvPr>
        </p:nvSpPr>
        <p:spPr>
          <a:xfrm>
            <a:off x="-6111103" y="4243699"/>
            <a:ext cx="21844001" cy="1146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26440">
              <a:defRPr sz="704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Rodrigo Coelho</a:t>
            </a:r>
          </a:p>
        </p:txBody>
      </p:sp>
      <p:sp>
        <p:nvSpPr>
          <p:cNvPr id="157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158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About m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About me</a:t>
            </a:r>
          </a:p>
        </p:txBody>
      </p:sp>
      <p:pic>
        <p:nvPicPr>
          <p:cNvPr id="160" name="iconfinder_construction_worker_5267460.png" descr="iconfinder_construction_worker_52674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0670" y="3606800"/>
            <a:ext cx="6502401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ked in"/>
          <p:cNvSpPr txBox="1"/>
          <p:nvPr/>
        </p:nvSpPr>
        <p:spPr>
          <a:xfrm>
            <a:off x="3471588" y="5652096"/>
            <a:ext cx="211844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u="sng">
                <a:latin typeface="Roboto"/>
                <a:ea typeface="Roboto"/>
                <a:cs typeface="Roboto"/>
                <a:sym typeface="Roboto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linked in</a:t>
            </a:r>
          </a:p>
        </p:txBody>
      </p:sp>
      <p:pic>
        <p:nvPicPr>
          <p:cNvPr id="162" name="iconfinder_1_Linkedin_unofficial_colored_svg_5296501.png" descr="iconfinder_1_Linkedin_unofficial_colored_svg_52965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7589" y="5326219"/>
            <a:ext cx="1388356" cy="138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ithub"/>
          <p:cNvSpPr txBox="1"/>
          <p:nvPr/>
        </p:nvSpPr>
        <p:spPr>
          <a:xfrm>
            <a:off x="3710907" y="7383505"/>
            <a:ext cx="163980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u="sng">
                <a:latin typeface="Roboto"/>
                <a:ea typeface="Roboto"/>
                <a:cs typeface="Roboto"/>
                <a:sym typeface="Roboto"/>
                <a:hlinkClick r:id="rId6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6" invalidUrl="" action="" tgtFrame="" tooltip="" history="1" highlightClick="0" endSnd="0"/>
              </a:rPr>
              <a:t>github</a:t>
            </a:r>
          </a:p>
        </p:txBody>
      </p:sp>
      <p:pic>
        <p:nvPicPr>
          <p:cNvPr id="164" name="iconfinder_github-social-media_765246.png" descr="iconfinder_github-social-media_76524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45266" y="6545305"/>
            <a:ext cx="2413001" cy="241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167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Not on this talk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Not on this talk</a:t>
            </a:r>
          </a:p>
        </p:txBody>
      </p:sp>
      <p:sp>
        <p:nvSpPr>
          <p:cNvPr id="169" name="Apache Camel…"/>
          <p:cNvSpPr txBox="1"/>
          <p:nvPr/>
        </p:nvSpPr>
        <p:spPr>
          <a:xfrm>
            <a:off x="9299773" y="3949700"/>
            <a:ext cx="8386464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7368" indent="-397368" algn="l">
              <a:buClr>
                <a:srgbClr val="FFFFFF"/>
              </a:buClr>
              <a:buSzPct val="100000"/>
              <a:buChar char="-"/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Apache Camel</a:t>
            </a:r>
          </a:p>
          <a:p>
            <a:pPr marL="397368" indent="-397368" algn="l">
              <a:buClr>
                <a:srgbClr val="FFFFFF"/>
              </a:buClr>
              <a:buSzPct val="100000"/>
              <a:buChar char="-"/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Kafka</a:t>
            </a:r>
          </a:p>
          <a:p>
            <a:pPr algn="l"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Docker</a:t>
            </a:r>
          </a:p>
          <a:p>
            <a:pPr algn="l"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Kubernetes</a:t>
            </a:r>
          </a:p>
          <a:p>
            <a:pPr marL="397368" indent="-397368" algn="l">
              <a:buClr>
                <a:srgbClr val="FFFFFF"/>
              </a:buClr>
              <a:buSzPct val="100000"/>
              <a:buChar char="-"/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Helm</a:t>
            </a:r>
          </a:p>
          <a:p>
            <a:pPr marL="397368" indent="-397368" algn="l">
              <a:buClr>
                <a:srgbClr val="FFFFFF"/>
              </a:buClr>
              <a:buSzPct val="100000"/>
              <a:buChar char="-"/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Scaling up monitoring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172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Key messag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Key message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0508" y="5866713"/>
            <a:ext cx="2512353" cy="2512353"/>
          </a:xfrm>
          <a:prstGeom prst="rect">
            <a:avLst/>
          </a:prstGeom>
          <a:ln w="25400">
            <a:miter lim="400000"/>
          </a:ln>
        </p:spPr>
      </p:pic>
      <p:pic>
        <p:nvPicPr>
          <p:cNvPr id="1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9721" y="5883811"/>
            <a:ext cx="2514601" cy="2478157"/>
          </a:xfrm>
          <a:prstGeom prst="rect">
            <a:avLst/>
          </a:prstGeom>
          <a:ln w="25400">
            <a:miter lim="400000"/>
          </a:ln>
        </p:spPr>
      </p:pic>
      <p:sp>
        <p:nvSpPr>
          <p:cNvPr id="176" name="Line"/>
          <p:cNvSpPr/>
          <p:nvPr/>
        </p:nvSpPr>
        <p:spPr>
          <a:xfrm>
            <a:off x="4101820" y="7215745"/>
            <a:ext cx="15851189" cy="1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179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Key messag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Key message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0508" y="5866713"/>
            <a:ext cx="2512353" cy="2512353"/>
          </a:xfrm>
          <a:prstGeom prst="rect">
            <a:avLst/>
          </a:prstGeom>
          <a:ln w="254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9721" y="5883811"/>
            <a:ext cx="2514601" cy="2478157"/>
          </a:xfrm>
          <a:prstGeom prst="rect">
            <a:avLst/>
          </a:prstGeom>
          <a:ln w="25400">
            <a:miter lim="400000"/>
          </a:ln>
        </p:spPr>
      </p:pic>
      <p:sp>
        <p:nvSpPr>
          <p:cNvPr id="183" name="Line"/>
          <p:cNvSpPr/>
          <p:nvPr/>
        </p:nvSpPr>
        <p:spPr>
          <a:xfrm>
            <a:off x="4178020" y="7215745"/>
            <a:ext cx="4066974" cy="1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4988" y="6218795"/>
            <a:ext cx="3810001" cy="199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27824" y="5958445"/>
            <a:ext cx="2514601" cy="251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218137" y="5967622"/>
            <a:ext cx="2514601" cy="2496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Line"/>
          <p:cNvSpPr/>
          <p:nvPr/>
        </p:nvSpPr>
        <p:spPr>
          <a:xfrm>
            <a:off x="10669780" y="7215745"/>
            <a:ext cx="910044" cy="1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Line"/>
          <p:cNvSpPr/>
          <p:nvPr/>
        </p:nvSpPr>
        <p:spPr>
          <a:xfrm>
            <a:off x="14175258" y="7215745"/>
            <a:ext cx="910044" cy="1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9" name="Line"/>
          <p:cNvSpPr/>
          <p:nvPr/>
        </p:nvSpPr>
        <p:spPr>
          <a:xfrm>
            <a:off x="17865573" y="7215745"/>
            <a:ext cx="2062102" cy="1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91388" y="9916810"/>
            <a:ext cx="29972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798430" y="9866010"/>
            <a:ext cx="1663701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Bar Chart"/>
          <p:cNvSpPr/>
          <p:nvPr/>
        </p:nvSpPr>
        <p:spPr>
          <a:xfrm>
            <a:off x="10897131" y="10070054"/>
            <a:ext cx="1271684" cy="1268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3" name="Organisation"/>
          <p:cNvSpPr/>
          <p:nvPr/>
        </p:nvSpPr>
        <p:spPr>
          <a:xfrm>
            <a:off x="12435501" y="10120568"/>
            <a:ext cx="1358273" cy="1167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60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60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60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4" name="Line"/>
          <p:cNvSpPr/>
          <p:nvPr/>
        </p:nvSpPr>
        <p:spPr>
          <a:xfrm flipV="1">
            <a:off x="9489989" y="8370575"/>
            <a:ext cx="1" cy="1388356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197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Features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Features</a:t>
            </a:r>
          </a:p>
        </p:txBody>
      </p:sp>
      <p:sp>
        <p:nvSpPr>
          <p:cNvPr id="199" name="- Light API Gateway powered by Apache Camel dynamics routes.…"/>
          <p:cNvSpPr txBox="1"/>
          <p:nvPr/>
        </p:nvSpPr>
        <p:spPr>
          <a:xfrm>
            <a:off x="2859276" y="1543049"/>
            <a:ext cx="18665448" cy="1154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Light API Gateway powered by Apache Camel dynamics routes.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Customizable processors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Easy deployment of Swagger and Open API endpoints.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Keycloak integration, for API Manager and Deployed API's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REST endpoint to manage your API's.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Distributed tracing system (Zipkin)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Metrics (Prometheus)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Hawtio (JVM management console)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API Subscription Engine (Keycloak)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Traffic management (Apache Camel Kafka [</a:t>
            </a:r>
            <a:r>
              <a:rPr i="1" u="sng">
                <a:latin typeface="Roboto Medium"/>
                <a:ea typeface="Roboto Medium"/>
                <a:cs typeface="Roboto Medium"/>
                <a:sym typeface="Roboto Medium"/>
              </a:rPr>
              <a:t>component</a:t>
            </a:r>
            <a:r>
              <a:t>])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Analytics for the metrics (Grafana)</a:t>
            </a:r>
          </a:p>
          <a:p>
            <a:pPr marL="279400" indent="-279400" algn="l">
              <a:buClr>
                <a:srgbClr val="FFFFFF"/>
              </a:buClr>
              <a:buSzPct val="100000"/>
              <a:buChar char="-"/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Error/Blocking strategies (customizable Error Endpoint).</a:t>
            </a:r>
          </a:p>
          <a:p>
            <a:pPr marL="279400" indent="-279400" algn="l">
              <a:buClr>
                <a:srgbClr val="FFFFFF"/>
              </a:buClr>
              <a:buSzPct val="100000"/>
              <a:buChar char="-"/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Load balancing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Soon available:</a:t>
            </a:r>
          </a:p>
          <a:p>
            <a:pPr algn="l">
              <a:defRPr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- Angular API Manager Interface. (Demo version available for Helm users)</a:t>
            </a:r>
            <a:br/>
            <a:r>
              <a:t>- Web Socket Gateway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02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Architectur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Architecture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5869" y="1808953"/>
            <a:ext cx="14452262" cy="11080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07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Architectur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Architecture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5869" y="1808953"/>
            <a:ext cx="14452262" cy="1108081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ectangle"/>
          <p:cNvSpPr/>
          <p:nvPr/>
        </p:nvSpPr>
        <p:spPr>
          <a:xfrm>
            <a:off x="11321063" y="1700703"/>
            <a:ext cx="8635464" cy="11514160"/>
          </a:xfrm>
          <a:prstGeom prst="rect">
            <a:avLst/>
          </a:prstGeom>
          <a:solidFill>
            <a:srgbClr val="000000">
              <a:alpha val="159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1" name="Rectangle"/>
          <p:cNvSpPr/>
          <p:nvPr/>
        </p:nvSpPr>
        <p:spPr>
          <a:xfrm>
            <a:off x="2683003" y="1700703"/>
            <a:ext cx="8635465" cy="11514160"/>
          </a:xfrm>
          <a:prstGeom prst="rect">
            <a:avLst/>
          </a:prstGeom>
          <a:solidFill>
            <a:srgbClr val="000000">
              <a:alpha val="9251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API - Light Apache Camel API Gateway"/>
          <p:cNvSpPr txBox="1"/>
          <p:nvPr>
            <p:ph type="subTitle" sz="quarter" idx="1"/>
          </p:nvPr>
        </p:nvSpPr>
        <p:spPr>
          <a:xfrm>
            <a:off x="10100961" y="13195726"/>
            <a:ext cx="21844001" cy="2512352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CAPI - Light Apache Camel API Gateway</a:t>
            </a:r>
          </a:p>
        </p:txBody>
      </p:sp>
      <p:pic>
        <p:nvPicPr>
          <p:cNvPr id="214" name="apachecon.png" descr="apachec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7" y="186103"/>
            <a:ext cx="5588829" cy="62532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rchitecture"/>
          <p:cNvSpPr/>
          <p:nvPr/>
        </p:nvSpPr>
        <p:spPr>
          <a:xfrm>
            <a:off x="14453533" y="114643"/>
            <a:ext cx="9876675" cy="1388355"/>
          </a:xfrm>
          <a:prstGeom prst="roundRect">
            <a:avLst>
              <a:gd name="adj" fmla="val 15000"/>
            </a:avLst>
          </a:prstGeom>
          <a:solidFill>
            <a:schemeClr val="accent6">
              <a:hueOff val="-540459"/>
              <a:satOff val="8672"/>
              <a:lumOff val="-253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defTabSz="457200">
              <a:defRPr sz="8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Architecture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5869" y="1808953"/>
            <a:ext cx="14452262" cy="1108081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"/>
          <p:cNvSpPr/>
          <p:nvPr/>
        </p:nvSpPr>
        <p:spPr>
          <a:xfrm>
            <a:off x="11321063" y="1700703"/>
            <a:ext cx="8635464" cy="11514160"/>
          </a:xfrm>
          <a:prstGeom prst="rect">
            <a:avLst/>
          </a:prstGeom>
          <a:solidFill>
            <a:srgbClr val="000000">
              <a:alpha val="9349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18" name="Rectangle"/>
          <p:cNvSpPr/>
          <p:nvPr/>
        </p:nvSpPr>
        <p:spPr>
          <a:xfrm>
            <a:off x="2683003" y="1700703"/>
            <a:ext cx="8635465" cy="11514160"/>
          </a:xfrm>
          <a:prstGeom prst="rect">
            <a:avLst/>
          </a:prstGeom>
          <a:solidFill>
            <a:srgbClr val="000000">
              <a:alpha val="157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