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Lst>
  <p:sldSz cy="6858000" cx="12192000"/>
  <p:notesSz cx="6858000" cy="9144000"/>
  <p:embeddedFontLst>
    <p:embeddedFont>
      <p:font typeface="Overpass"/>
      <p:regular r:id="rId72"/>
      <p:bold r:id="rId73"/>
      <p:italic r:id="rId74"/>
      <p:boldItalic r:id="rId75"/>
    </p:embeddedFont>
    <p:embeddedFont>
      <p:font typeface="Overpass ExtraLight"/>
      <p:regular r:id="rId76"/>
      <p:bold r:id="rId77"/>
      <p:italic r:id="rId78"/>
      <p:boldItalic r:id="rId79"/>
    </p:embeddedFont>
    <p:embeddedFont>
      <p:font typeface="Overpass Light"/>
      <p:regular r:id="rId80"/>
      <p:bold r:id="rId81"/>
      <p:italic r:id="rId82"/>
      <p:boldItalic r:id="rId83"/>
    </p:embeddedFont>
    <p:embeddedFont>
      <p:font typeface="Arial Black"/>
      <p:regular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ArialBlack-regular.fntdata"/><Relationship Id="rId83" Type="http://schemas.openxmlformats.org/officeDocument/2006/relationships/font" Target="fonts/OverpassLight-boldItalic.fntdata"/><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OverpassLight-regular.fntdata"/><Relationship Id="rId82" Type="http://schemas.openxmlformats.org/officeDocument/2006/relationships/font" Target="fonts/OverpassLight-italic.fntdata"/><Relationship Id="rId81" Type="http://schemas.openxmlformats.org/officeDocument/2006/relationships/font" Target="fonts/Overpass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Overpass-bold.fntdata"/><Relationship Id="rId72" Type="http://schemas.openxmlformats.org/officeDocument/2006/relationships/font" Target="fonts/Overpass-regular.fntdata"/><Relationship Id="rId31" Type="http://schemas.openxmlformats.org/officeDocument/2006/relationships/slide" Target="slides/slide27.xml"/><Relationship Id="rId75" Type="http://schemas.openxmlformats.org/officeDocument/2006/relationships/font" Target="fonts/Overpass-boldItalic.fntdata"/><Relationship Id="rId30" Type="http://schemas.openxmlformats.org/officeDocument/2006/relationships/slide" Target="slides/slide26.xml"/><Relationship Id="rId74" Type="http://schemas.openxmlformats.org/officeDocument/2006/relationships/font" Target="fonts/Overpass-italic.fntdata"/><Relationship Id="rId33" Type="http://schemas.openxmlformats.org/officeDocument/2006/relationships/slide" Target="slides/slide29.xml"/><Relationship Id="rId77" Type="http://schemas.openxmlformats.org/officeDocument/2006/relationships/font" Target="fonts/OverpassExtraLight-bold.fntdata"/><Relationship Id="rId32" Type="http://schemas.openxmlformats.org/officeDocument/2006/relationships/slide" Target="slides/slide28.xml"/><Relationship Id="rId76" Type="http://schemas.openxmlformats.org/officeDocument/2006/relationships/font" Target="fonts/OverpassExtraLight-regular.fntdata"/><Relationship Id="rId35" Type="http://schemas.openxmlformats.org/officeDocument/2006/relationships/slide" Target="slides/slide31.xml"/><Relationship Id="rId79" Type="http://schemas.openxmlformats.org/officeDocument/2006/relationships/font" Target="fonts/OverpassExtraLight-boldItalic.fntdata"/><Relationship Id="rId34" Type="http://schemas.openxmlformats.org/officeDocument/2006/relationships/slide" Target="slides/slide30.xml"/><Relationship Id="rId78" Type="http://schemas.openxmlformats.org/officeDocument/2006/relationships/font" Target="fonts/OverpassExtraLight-italic.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a34f6f4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9a34f6f45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a34f6f45e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9a34f6f45e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a34f6f45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9a34f6f45e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a34f6f45e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9a34f6f45e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a34f6f45e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9a34f6f45e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a34f6f45e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9a34f6f45e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9b22aa41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99b22aa410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a34f6f45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9a34f6f45e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a34f6f45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JIT is very good at the Peak Throughput on how much it can handle, the Peak through of JIT gets faster with more requests because it has better view of the system at the runtime but that doesn’t come for free, to </a:t>
            </a:r>
            <a:r>
              <a:rPr lang="es-AR"/>
              <a:t>achieve</a:t>
            </a:r>
            <a:r>
              <a:rPr lang="es-AR"/>
              <a:t> such results, we may need to warm up our application until JIT takes over, because of that, we will need to bring the compalier with the packages application which will introduce more memory overhead and large packaging </a:t>
            </a:r>
            <a:r>
              <a:rPr lang="es-AR"/>
              <a:t>opposed</a:t>
            </a:r>
            <a:r>
              <a:rPr lang="es-AR"/>
              <a:t> to native application where everything is natively </a:t>
            </a:r>
            <a:r>
              <a:rPr lang="es-AR"/>
              <a:t>compiled</a:t>
            </a:r>
            <a:r>
              <a:rPr lang="es-AR"/>
              <a:t>.</a:t>
            </a:r>
            <a:endParaRPr/>
          </a:p>
        </p:txBody>
      </p:sp>
      <p:sp>
        <p:nvSpPr>
          <p:cNvPr id="203" name="Google Shape;203;g9a34f6f45e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a34f6f45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The way graalvm native image works is, first it takes your application, </a:t>
            </a:r>
            <a:r>
              <a:rPr lang="es-AR"/>
              <a:t>libraries</a:t>
            </a:r>
            <a:r>
              <a:rPr lang="es-AR"/>
              <a:t>, JDK .. etc and then, it runs </a:t>
            </a:r>
            <a:r>
              <a:rPr lang="es-AR"/>
              <a:t>analysis</a:t>
            </a:r>
            <a:r>
              <a:rPr lang="es-AR"/>
              <a:t>, it needs to know if this methods, classes .. etc is </a:t>
            </a:r>
            <a:r>
              <a:rPr lang="es-AR"/>
              <a:t>reachable</a:t>
            </a:r>
            <a:r>
              <a:rPr lang="es-AR"/>
              <a:t> or even called, then these objects will </a:t>
            </a:r>
            <a:r>
              <a:rPr lang="es-AR"/>
              <a:t>initialized</a:t>
            </a:r>
            <a:r>
              <a:rPr lang="es-AR"/>
              <a:t> and then the heap will be snapshotted and will be written to written to executable. With plus substrate VM will be wrapped as native application.</a:t>
            </a:r>
            <a:endParaRPr/>
          </a:p>
        </p:txBody>
      </p:sp>
      <p:sp>
        <p:nvSpPr>
          <p:cNvPr id="211" name="Google Shape;211;g9a34f6f45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a34f6f45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9a34f6f45e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a34f6f45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we have here java desnity problem, if you recall previsouly the slide of AOT vs JIT, that in tradtional JIT will have more memry overhead and packageing issue, opposed for example something like Go which is optimzed in resulres that a node can take more pods than it is in tradtyional Java for example.</a:t>
            </a:r>
            <a:endParaRPr/>
          </a:p>
        </p:txBody>
      </p:sp>
      <p:sp>
        <p:nvSpPr>
          <p:cNvPr id="245" name="Google Shape;245;g9a34f6f45e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9a34f6f45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And also, related to AOT vs JIT slide, if you have a tradional JIT, we saw that startup time will take longer and that is not what we need in clooud native world whereby we want to our service to rapidly scale down and up based on the needs very fast</a:t>
            </a:r>
            <a:endParaRPr/>
          </a:p>
        </p:txBody>
      </p:sp>
      <p:sp>
        <p:nvSpPr>
          <p:cNvPr id="295" name="Google Shape;295;g9a34f6f45e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a34f6f45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9a34f6f45e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9a34f6f45e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So quarkus is </a:t>
            </a:r>
            <a:r>
              <a:rPr lang="es-AR"/>
              <a:t>built</a:t>
            </a:r>
            <a:r>
              <a:rPr lang="es-AR"/>
              <a:t> that cloud naitve and k8s in mind from the </a:t>
            </a:r>
            <a:r>
              <a:rPr lang="es-AR"/>
              <a:t>beginning</a:t>
            </a:r>
            <a:r>
              <a:rPr lang="es-AR"/>
              <a:t>, meaning that </a:t>
            </a:r>
            <a:r>
              <a:rPr lang="es-AR"/>
              <a:t>optimizations</a:t>
            </a:r>
            <a:r>
              <a:rPr lang="es-AR"/>
              <a:t> were already there since the </a:t>
            </a:r>
            <a:r>
              <a:rPr lang="es-AR"/>
              <a:t>beginning</a:t>
            </a:r>
            <a:r>
              <a:rPr lang="es-AR"/>
              <a:t> </a:t>
            </a:r>
            <a:endParaRPr/>
          </a:p>
        </p:txBody>
      </p:sp>
      <p:sp>
        <p:nvSpPr>
          <p:cNvPr id="317" name="Google Shape;317;g9a34f6f45e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a34f6f45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As a result, container support is a first class citizen in Quarkus world </a:t>
            </a:r>
            <a:endParaRPr/>
          </a:p>
        </p:txBody>
      </p:sp>
      <p:sp>
        <p:nvSpPr>
          <p:cNvPr id="324" name="Google Shape;324;g9a34f6f45e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9a34f6f45e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Remember</a:t>
            </a:r>
            <a:r>
              <a:rPr lang="es-AR"/>
              <a:t> we talked about the </a:t>
            </a:r>
            <a:r>
              <a:rPr lang="es-AR"/>
              <a:t>benefits of AOT in comparison of JIT. It doesn’t mean any application you’d run today can be complied natively as optimzations need to be in place. Quarkus solves this as extensions in Quarkus need to be natively compiled to make sure we can benefit from AOT in GraalVM native image</a:t>
            </a:r>
            <a:endParaRPr/>
          </a:p>
        </p:txBody>
      </p:sp>
      <p:sp>
        <p:nvSpPr>
          <p:cNvPr id="331" name="Google Shape;331;g9a34f6f45e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a34f6f45e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As we can see here, RSS memory is very low, even with OpenJDK mode, the same goes for the response time</a:t>
            </a:r>
            <a:endParaRPr/>
          </a:p>
        </p:txBody>
      </p:sp>
      <p:sp>
        <p:nvSpPr>
          <p:cNvPr id="338" name="Google Shape;338;g9a34f6f45e_0_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a34f6f45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9a34f6f45e_0_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9a34f6f45e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9a34f6f45e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Cloud Native ~ 2min</a:t>
            </a:r>
            <a:endParaRPr/>
          </a:p>
          <a:p>
            <a:pPr indent="0" lvl="0" marL="0" rtl="0" algn="l">
              <a:spcBef>
                <a:spcPts val="0"/>
              </a:spcBef>
              <a:spcAft>
                <a:spcPts val="0"/>
              </a:spcAft>
              <a:buNone/>
            </a:pPr>
            <a:r>
              <a:rPr lang="es-AR"/>
              <a:t>GraalVM ~ 6min -&gt; 8min</a:t>
            </a:r>
            <a:endParaRPr/>
          </a:p>
          <a:p>
            <a:pPr indent="0" lvl="0" marL="0" rtl="0" algn="l">
              <a:spcBef>
                <a:spcPts val="0"/>
              </a:spcBef>
              <a:spcAft>
                <a:spcPts val="0"/>
              </a:spcAft>
              <a:buNone/>
            </a:pPr>
            <a:r>
              <a:rPr lang="es-AR"/>
              <a:t>Camel Quarkus ~ 6min -&gt; 14min</a:t>
            </a:r>
            <a:endParaRPr/>
          </a:p>
          <a:p>
            <a:pPr indent="0" lvl="0" marL="0" rtl="0" algn="l">
              <a:spcBef>
                <a:spcPts val="0"/>
              </a:spcBef>
              <a:spcAft>
                <a:spcPts val="0"/>
              </a:spcAft>
              <a:buNone/>
            </a:pPr>
            <a:r>
              <a:rPr lang="es-AR"/>
              <a:t>Knative ~ 6min -&gt; 20min</a:t>
            </a:r>
            <a:endParaRPr/>
          </a:p>
          <a:p>
            <a:pPr indent="0" lvl="0" marL="0" rtl="0" algn="l">
              <a:spcBef>
                <a:spcPts val="0"/>
              </a:spcBef>
              <a:spcAft>
                <a:spcPts val="0"/>
              </a:spcAft>
              <a:buNone/>
            </a:pPr>
            <a:r>
              <a:rPr lang="es-AR"/>
              <a:t>Tekton ~ 6min -&gt; 26min</a:t>
            </a:r>
            <a:endParaRPr/>
          </a:p>
          <a:p>
            <a:pPr indent="0" lvl="0" marL="0" rtl="0" algn="l">
              <a:spcBef>
                <a:spcPts val="0"/>
              </a:spcBef>
              <a:spcAft>
                <a:spcPts val="0"/>
              </a:spcAft>
              <a:buNone/>
            </a:pPr>
            <a:r>
              <a:rPr lang="es-AR"/>
              <a:t>Demo ~ 8min -&gt; 34min</a:t>
            </a:r>
            <a:endParaRPr/>
          </a:p>
          <a:p>
            <a:pPr indent="0" lvl="0" marL="0" rtl="0" algn="l">
              <a:spcBef>
                <a:spcPts val="0"/>
              </a:spcBef>
              <a:spcAft>
                <a:spcPts val="0"/>
              </a:spcAft>
              <a:buNone/>
            </a:pPr>
            <a:r>
              <a:rPr lang="es-AR"/>
              <a:t>Q&amp;A ~ 5min -&gt; 39min</a:t>
            </a:r>
            <a:endParaRPr/>
          </a:p>
        </p:txBody>
      </p:sp>
      <p:sp>
        <p:nvSpPr>
          <p:cNvPr id="100" name="Google Shape;1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a34f6f45e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9a34f6f45e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9a34f6f45e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9a34f6f45e_0_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9a34f6f45e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9a34f6f45e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9a34f6f45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9a34f6f45e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9a34f6f45e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9a34f6f45e_0_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a34f6f45e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9a34f6f45e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9a34f6f45e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9a34f6f45e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a34f6f45e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9a34f6f45e_0_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a34f6f45e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Is a set of tools, that makes managing container in K8s easier for developers</a:t>
            </a:r>
            <a:endParaRPr/>
          </a:p>
        </p:txBody>
      </p:sp>
      <p:sp>
        <p:nvSpPr>
          <p:cNvPr id="444" name="Google Shape;444;g9a34f6f45e_0_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9a34f6f45e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Personally I used to hate the complexy that I need to create config templates, manage the network  ,,etc whereby my time on coding was getting less, so knative allows to automate managing all these things and we as develppers, focus less on K8s configs</a:t>
            </a:r>
            <a:endParaRPr/>
          </a:p>
        </p:txBody>
      </p:sp>
      <p:sp>
        <p:nvSpPr>
          <p:cNvPr id="451" name="Google Shape;451;g9a34f6f45e_0_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a34f6f45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So first before we get into our topics for this talk, let’s take a look on Cloud native </a:t>
            </a:r>
            <a:r>
              <a:rPr lang="es-AR"/>
              <a:t>definition</a:t>
            </a:r>
            <a:r>
              <a:rPr lang="es-AR"/>
              <a:t>, for me personally I was always confused about this meaning.</a:t>
            </a:r>
            <a:endParaRPr/>
          </a:p>
        </p:txBody>
      </p:sp>
      <p:sp>
        <p:nvSpPr>
          <p:cNvPr id="107" name="Google Shape;107;g9a34f6f45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9a34f6f45e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Built as CRD, CRD custom </a:t>
            </a:r>
            <a:r>
              <a:rPr lang="es-AR"/>
              <a:t>resource</a:t>
            </a:r>
            <a:r>
              <a:rPr lang="es-AR"/>
              <a:t> </a:t>
            </a:r>
            <a:r>
              <a:rPr lang="es-AR"/>
              <a:t>definition</a:t>
            </a:r>
            <a:r>
              <a:rPr lang="es-AR"/>
              <a:t>, is a way to extend K8s and have operators to react on these </a:t>
            </a:r>
            <a:r>
              <a:rPr lang="es-AR"/>
              <a:t>resources</a:t>
            </a:r>
            <a:r>
              <a:rPr lang="es-AR"/>
              <a:t>. meaning that it still K8s native </a:t>
            </a:r>
            <a:r>
              <a:rPr lang="es-AR"/>
              <a:t>service</a:t>
            </a:r>
            <a:r>
              <a:rPr lang="es-AR"/>
              <a:t> that should </a:t>
            </a:r>
            <a:r>
              <a:rPr lang="es-AR"/>
              <a:t>natively</a:t>
            </a:r>
            <a:r>
              <a:rPr lang="es-AR"/>
              <a:t> interact with other non-knative services.</a:t>
            </a:r>
            <a:endParaRPr/>
          </a:p>
        </p:txBody>
      </p:sp>
      <p:sp>
        <p:nvSpPr>
          <p:cNvPr id="458" name="Google Shape;458;g9a34f6f45e_0_4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9a34f6f45e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9a34f6f45e_0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9a34f6f45e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Serving is basically the most important </a:t>
            </a:r>
            <a:r>
              <a:rPr lang="es-AR"/>
              <a:t>component</a:t>
            </a:r>
            <a:r>
              <a:rPr lang="es-AR"/>
              <a:t> where it allows you to deploy your application to K8s and automate that.</a:t>
            </a:r>
            <a:endParaRPr/>
          </a:p>
          <a:p>
            <a:pPr indent="0" lvl="0" marL="0" rtl="0" algn="l">
              <a:spcBef>
                <a:spcPts val="0"/>
              </a:spcBef>
              <a:spcAft>
                <a:spcPts val="0"/>
              </a:spcAft>
              <a:buNone/>
            </a:pPr>
            <a:r>
              <a:rPr lang="es-AR"/>
              <a:t>Eventing is a common events </a:t>
            </a:r>
            <a:r>
              <a:rPr lang="es-AR"/>
              <a:t>infrastructure</a:t>
            </a:r>
            <a:r>
              <a:rPr lang="es-AR"/>
              <a:t> framework to unify all events between services through CloudEvent specs</a:t>
            </a:r>
            <a:endParaRPr/>
          </a:p>
        </p:txBody>
      </p:sp>
      <p:sp>
        <p:nvSpPr>
          <p:cNvPr id="472" name="Google Shape;472;g9a34f6f45e_0_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9a34f6f45e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We </a:t>
            </a:r>
            <a:r>
              <a:rPr lang="es-AR"/>
              <a:t>deploy</a:t>
            </a:r>
            <a:r>
              <a:rPr lang="es-AR"/>
              <a:t> our application with revison, this simple configs in knative CRD</a:t>
            </a:r>
            <a:endParaRPr/>
          </a:p>
        </p:txBody>
      </p:sp>
      <p:sp>
        <p:nvSpPr>
          <p:cNvPr id="483" name="Google Shape;483;g9a34f6f45e_0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9a34f6f45e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Since we deployed it our revision, the network will be auto-setup for us, of </a:t>
            </a:r>
            <a:r>
              <a:rPr lang="es-AR"/>
              <a:t>course</a:t>
            </a:r>
            <a:r>
              <a:rPr lang="es-AR"/>
              <a:t> we need to setup things like DNS </a:t>
            </a:r>
            <a:r>
              <a:rPr lang="es-AR"/>
              <a:t>routing</a:t>
            </a:r>
            <a:r>
              <a:rPr lang="es-AR"/>
              <a:t> to ingress gateway but still not that hard to do</a:t>
            </a:r>
            <a:endParaRPr/>
          </a:p>
        </p:txBody>
      </p:sp>
      <p:sp>
        <p:nvSpPr>
          <p:cNvPr id="495" name="Google Shape;495;g9a34f6f45e_0_5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9a34f6f45e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Our revision can be </a:t>
            </a:r>
            <a:r>
              <a:rPr lang="es-AR"/>
              <a:t>scaled</a:t>
            </a:r>
            <a:r>
              <a:rPr lang="es-AR"/>
              <a:t> up/down even to zero. Of course we define such rules in the knative CRD once we deploy our application or define these globally with configmaps</a:t>
            </a:r>
            <a:endParaRPr/>
          </a:p>
        </p:txBody>
      </p:sp>
      <p:sp>
        <p:nvSpPr>
          <p:cNvPr id="512" name="Google Shape;512;g9a34f6f45e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9a34f6f45e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We </a:t>
            </a:r>
            <a:r>
              <a:rPr lang="es-AR"/>
              <a:t>deploy</a:t>
            </a:r>
            <a:r>
              <a:rPr lang="es-AR"/>
              <a:t> a second revision. now the route will be </a:t>
            </a:r>
            <a:r>
              <a:rPr lang="es-AR"/>
              <a:t>automatically</a:t>
            </a:r>
            <a:r>
              <a:rPr lang="es-AR"/>
              <a:t> migrated to the new revision </a:t>
            </a:r>
            <a:endParaRPr/>
          </a:p>
        </p:txBody>
      </p:sp>
      <p:sp>
        <p:nvSpPr>
          <p:cNvPr id="530" name="Google Shape;530;g9a34f6f45e_0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9a34f6f45e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However it maybe the case that, we want to split our traffic to allow something like A/B testing with randomized traffic</a:t>
            </a:r>
            <a:endParaRPr/>
          </a:p>
        </p:txBody>
      </p:sp>
      <p:sp>
        <p:nvSpPr>
          <p:cNvPr id="551" name="Google Shape;551;g9a34f6f45e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9a34f6f45e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Or we can have a blue/green deployment, for example a </a:t>
            </a:r>
            <a:r>
              <a:rPr lang="es-AR"/>
              <a:t>third</a:t>
            </a:r>
            <a:r>
              <a:rPr lang="es-AR"/>
              <a:t> revision needs to be tested first </a:t>
            </a:r>
            <a:r>
              <a:rPr lang="es-AR"/>
              <a:t>before</a:t>
            </a:r>
            <a:r>
              <a:rPr lang="es-AR"/>
              <a:t> it </a:t>
            </a:r>
            <a:r>
              <a:rPr lang="es-AR"/>
              <a:t>goes</a:t>
            </a:r>
            <a:r>
              <a:rPr lang="es-AR"/>
              <a:t> live, we can tag this and kantive will give us a dedicated URLs for these tagges services</a:t>
            </a:r>
            <a:endParaRPr/>
          </a:p>
        </p:txBody>
      </p:sp>
      <p:sp>
        <p:nvSpPr>
          <p:cNvPr id="575" name="Google Shape;575;g9a34f6f45e_0_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9a34f6f45e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As we </a:t>
            </a:r>
            <a:r>
              <a:rPr lang="es-AR"/>
              <a:t>mentioned</a:t>
            </a:r>
            <a:r>
              <a:rPr lang="es-AR"/>
              <a:t> before, knative eventing meant to unity the evening </a:t>
            </a:r>
            <a:r>
              <a:rPr lang="es-AR"/>
              <a:t>infracture</a:t>
            </a:r>
            <a:r>
              <a:rPr lang="es-AR"/>
              <a:t> in our services, it has an event source that publishes events as CloudEvent via HTTP POST </a:t>
            </a:r>
            <a:endParaRPr/>
          </a:p>
        </p:txBody>
      </p:sp>
      <p:sp>
        <p:nvSpPr>
          <p:cNvPr id="609" name="Google Shape;609;g9a34f6f45e_0_8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a34f6f45e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The applications that we have in cloud native landscape are open source</a:t>
            </a:r>
            <a:endParaRPr/>
          </a:p>
        </p:txBody>
      </p:sp>
      <p:sp>
        <p:nvSpPr>
          <p:cNvPr id="113" name="Google Shape;113;g9a34f6f45e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9a34f6f45e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Or we can have an adapter that converts these events to CloudEvent specs before publishing these events to the broker</a:t>
            </a:r>
            <a:endParaRPr/>
          </a:p>
        </p:txBody>
      </p:sp>
      <p:sp>
        <p:nvSpPr>
          <p:cNvPr id="626" name="Google Shape;626;g9a34f6f45e_0_8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9a34f6f45e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Of course we will need to have a broker, could be a </a:t>
            </a:r>
            <a:r>
              <a:rPr lang="es-AR"/>
              <a:t>distributed</a:t>
            </a:r>
            <a:r>
              <a:rPr lang="es-AR"/>
              <a:t> log like Kafka or queue </a:t>
            </a:r>
            <a:endParaRPr/>
          </a:p>
        </p:txBody>
      </p:sp>
      <p:sp>
        <p:nvSpPr>
          <p:cNvPr id="645" name="Google Shape;645;g9a34f6f45e_0_7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9a34f6f45e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And then we have trigger that </a:t>
            </a:r>
            <a:r>
              <a:rPr lang="es-AR"/>
              <a:t>subscribe</a:t>
            </a:r>
            <a:r>
              <a:rPr lang="es-AR"/>
              <a:t> the events from the broker </a:t>
            </a:r>
            <a:endParaRPr/>
          </a:p>
        </p:txBody>
      </p:sp>
      <p:sp>
        <p:nvSpPr>
          <p:cNvPr id="664" name="Google Shape;664;g9a34f6f45e_0_7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9a34f6f45e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Also </a:t>
            </a:r>
            <a:r>
              <a:rPr lang="es-AR"/>
              <a:t>filleting</a:t>
            </a:r>
            <a:r>
              <a:rPr lang="es-AR"/>
              <a:t> which events we need for our service </a:t>
            </a:r>
            <a:endParaRPr/>
          </a:p>
        </p:txBody>
      </p:sp>
      <p:sp>
        <p:nvSpPr>
          <p:cNvPr id="690" name="Google Shape;690;g9a34f6f45e_0_7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9a34f6f45e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and then push these </a:t>
            </a:r>
            <a:r>
              <a:rPr lang="es-AR"/>
              <a:t>events</a:t>
            </a:r>
            <a:r>
              <a:rPr lang="es-AR"/>
              <a:t> to our </a:t>
            </a:r>
            <a:r>
              <a:rPr lang="es-AR"/>
              <a:t>service</a:t>
            </a:r>
            <a:r>
              <a:rPr lang="es-AR"/>
              <a:t> in a form or CloudEvent as HTTP POST </a:t>
            </a:r>
            <a:endParaRPr/>
          </a:p>
        </p:txBody>
      </p:sp>
      <p:sp>
        <p:nvSpPr>
          <p:cNvPr id="722" name="Google Shape;722;g9a34f6f45e_0_8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9a34f6f45e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9a34f6f45e_0_8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9a34f6f45e_0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9a34f6f45e_0_9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9a34f6f45e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Tekton is basically a CI/CD but in different to </a:t>
            </a:r>
            <a:r>
              <a:rPr lang="es-AR"/>
              <a:t>traditional</a:t>
            </a:r>
            <a:r>
              <a:rPr lang="es-AR"/>
              <a:t> CI/CD, runs on your K8s cluster natively, meaning that it utlizes all knativre resources. You may wonder why do I need it? But in case, you have a full </a:t>
            </a:r>
            <a:r>
              <a:rPr lang="es-AR"/>
              <a:t>fledged</a:t>
            </a:r>
            <a:r>
              <a:rPr lang="es-AR"/>
              <a:t> K8s cluster and you have all your </a:t>
            </a:r>
            <a:r>
              <a:rPr lang="es-AR"/>
              <a:t>infrastructure</a:t>
            </a:r>
            <a:r>
              <a:rPr lang="es-AR"/>
              <a:t> these for example </a:t>
            </a:r>
            <a:r>
              <a:rPr lang="es-AR"/>
              <a:t>monitoring</a:t>
            </a:r>
            <a:r>
              <a:rPr lang="es-AR"/>
              <a:t>, logging … etc and you just don’t want to maintain a </a:t>
            </a:r>
            <a:r>
              <a:rPr lang="es-AR"/>
              <a:t>separate</a:t>
            </a:r>
            <a:r>
              <a:rPr lang="es-AR"/>
              <a:t> monolith </a:t>
            </a:r>
            <a:r>
              <a:rPr lang="es-AR"/>
              <a:t>infrastructure</a:t>
            </a:r>
            <a:r>
              <a:rPr lang="es-AR"/>
              <a:t> for your CI/CD</a:t>
            </a:r>
            <a:endParaRPr/>
          </a:p>
        </p:txBody>
      </p:sp>
      <p:sp>
        <p:nvSpPr>
          <p:cNvPr id="774" name="Google Shape;774;g9a34f6f45e_0_1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9a34f6f45e_0_1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For </a:t>
            </a:r>
            <a:r>
              <a:rPr lang="es-AR"/>
              <a:t>historical</a:t>
            </a:r>
            <a:r>
              <a:rPr lang="es-AR"/>
              <a:t> </a:t>
            </a:r>
            <a:r>
              <a:rPr lang="es-AR"/>
              <a:t>reasons</a:t>
            </a:r>
            <a:r>
              <a:rPr lang="es-AR"/>
              <a:t> that I have no idea about</a:t>
            </a:r>
            <a:endParaRPr/>
          </a:p>
        </p:txBody>
      </p:sp>
      <p:sp>
        <p:nvSpPr>
          <p:cNvPr id="781" name="Google Shape;781;g9a34f6f45e_0_1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9a34f6f45e_0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It also built as CRD like knative, meaning that it can utlize all K8s resources.</a:t>
            </a:r>
            <a:endParaRPr/>
          </a:p>
        </p:txBody>
      </p:sp>
      <p:sp>
        <p:nvSpPr>
          <p:cNvPr id="788" name="Google Shape;788;g9a34f6f45e_0_1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a34f6f45e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They are small microservices that run in containers, different from the </a:t>
            </a:r>
            <a:r>
              <a:rPr lang="es-AR"/>
              <a:t>traditional</a:t>
            </a:r>
            <a:r>
              <a:rPr lang="es-AR"/>
              <a:t> </a:t>
            </a:r>
            <a:r>
              <a:rPr lang="es-AR"/>
              <a:t>monolith</a:t>
            </a:r>
            <a:r>
              <a:rPr lang="es-AR"/>
              <a:t> </a:t>
            </a:r>
            <a:endParaRPr/>
          </a:p>
        </p:txBody>
      </p:sp>
      <p:sp>
        <p:nvSpPr>
          <p:cNvPr id="120" name="Google Shape;120;g9a34f6f45e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9a34f6f45e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Step is the smallest block, that has for example the command to run on a image, like running unit tests .. etc. This represents a </a:t>
            </a:r>
            <a:r>
              <a:rPr lang="es-AR"/>
              <a:t>container</a:t>
            </a:r>
            <a:r>
              <a:rPr lang="es-AR"/>
              <a:t> </a:t>
            </a:r>
            <a:endParaRPr/>
          </a:p>
        </p:txBody>
      </p:sp>
      <p:sp>
        <p:nvSpPr>
          <p:cNvPr id="795" name="Google Shape;795;g9a34f6f45e_0_9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9a34f6f45e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Task </a:t>
            </a:r>
            <a:r>
              <a:rPr lang="es-AR"/>
              <a:t>represents</a:t>
            </a:r>
            <a:r>
              <a:rPr lang="es-AR"/>
              <a:t> a sequence of steps that has to run sequentially, for example a first task to build the application, second task to run the the unit tests </a:t>
            </a:r>
            <a:endParaRPr/>
          </a:p>
        </p:txBody>
      </p:sp>
      <p:sp>
        <p:nvSpPr>
          <p:cNvPr id="805" name="Google Shape;805;g9a34f6f45e_0_9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9a34f6f45e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And then finally we have Pipeline, which contains multiple tasks that can run </a:t>
            </a:r>
            <a:r>
              <a:rPr lang="es-AR"/>
              <a:t>sequential</a:t>
            </a:r>
            <a:r>
              <a:rPr lang="es-AR"/>
              <a:t> or </a:t>
            </a:r>
            <a:r>
              <a:rPr lang="es-AR"/>
              <a:t>parallel. For example a Task that could build the image and run tests and second task that need to setup the integration tests env or end-to-end tests environment, that can run in parallel on different nodes  </a:t>
            </a:r>
            <a:endParaRPr/>
          </a:p>
        </p:txBody>
      </p:sp>
      <p:sp>
        <p:nvSpPr>
          <p:cNvPr id="821" name="Google Shape;821;g9a34f6f45e_0_9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9a34f6f45e_0_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So now since we have gave an intro on same interesting technologies on the cloud native scale, for example GraaVM and Quarkus </a:t>
            </a:r>
            <a:r>
              <a:rPr lang="es-AR"/>
              <a:t>together</a:t>
            </a:r>
            <a:r>
              <a:rPr lang="es-AR"/>
              <a:t> to </a:t>
            </a:r>
            <a:r>
              <a:rPr lang="es-AR"/>
              <a:t>improve</a:t>
            </a:r>
            <a:r>
              <a:rPr lang="es-AR"/>
              <a:t> our resource </a:t>
            </a:r>
            <a:r>
              <a:rPr lang="es-AR"/>
              <a:t>utilization</a:t>
            </a:r>
            <a:r>
              <a:rPr lang="es-AR"/>
              <a:t> </a:t>
            </a:r>
            <a:br>
              <a:rPr lang="es-AR"/>
            </a:br>
            <a:r>
              <a:rPr lang="es-AR"/>
              <a:t>Knatrive and tekton to simplify our </a:t>
            </a:r>
            <a:r>
              <a:rPr lang="es-AR"/>
              <a:t>container</a:t>
            </a:r>
            <a:r>
              <a:rPr lang="es-AR"/>
              <a:t> </a:t>
            </a:r>
            <a:r>
              <a:rPr lang="es-AR"/>
              <a:t>orchestration. We can </a:t>
            </a:r>
            <a:r>
              <a:rPr lang="es-AR"/>
              <a:t>utilize</a:t>
            </a:r>
            <a:r>
              <a:rPr lang="es-AR"/>
              <a:t> these into an example to deploy a simple Camel rouute </a:t>
            </a:r>
            <a:r>
              <a:rPr lang="es-AR"/>
              <a:t>   </a:t>
            </a:r>
            <a:endParaRPr/>
          </a:p>
        </p:txBody>
      </p:sp>
      <p:sp>
        <p:nvSpPr>
          <p:cNvPr id="843" name="Google Shape;843;g9a34f6f45e_0_10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9a34f6f45e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So we have a Camel route that has a REST component built on top of Camel Quarkus that can be natively </a:t>
            </a:r>
            <a:r>
              <a:rPr lang="es-AR"/>
              <a:t>compiled</a:t>
            </a:r>
            <a:r>
              <a:rPr lang="es-AR"/>
              <a:t>.</a:t>
            </a:r>
            <a:endParaRPr/>
          </a:p>
          <a:p>
            <a:pPr indent="0" lvl="0" marL="0" rtl="0" algn="l">
              <a:spcBef>
                <a:spcPts val="0"/>
              </a:spcBef>
              <a:spcAft>
                <a:spcPts val="0"/>
              </a:spcAft>
              <a:buNone/>
            </a:pPr>
            <a:r>
              <a:rPr lang="es-AR"/>
              <a:t>Then we have an EventListenr which is Tekton CRD type that is an HTTP sink that listens to HTTP and request and trigger the pipeline based on that, for example github webhook</a:t>
            </a:r>
            <a:endParaRPr/>
          </a:p>
          <a:p>
            <a:pPr indent="0" lvl="0" marL="0" rtl="0" algn="l">
              <a:spcBef>
                <a:spcPts val="0"/>
              </a:spcBef>
              <a:spcAft>
                <a:spcPts val="0"/>
              </a:spcAft>
              <a:buNone/>
            </a:pPr>
            <a:r>
              <a:rPr lang="es-AR"/>
              <a:t>Then we build our route  in tekton natively in the a container</a:t>
            </a:r>
            <a:endParaRPr/>
          </a:p>
          <a:p>
            <a:pPr indent="0" lvl="0" marL="0" rtl="0" algn="l">
              <a:spcBef>
                <a:spcPts val="0"/>
              </a:spcBef>
              <a:spcAft>
                <a:spcPts val="0"/>
              </a:spcAft>
              <a:buNone/>
            </a:pPr>
            <a:r>
              <a:rPr lang="es-AR"/>
              <a:t>Deploy the route from Tekton to Knative and have it </a:t>
            </a:r>
            <a:r>
              <a:rPr lang="es-AR"/>
              <a:t>accessible</a:t>
            </a:r>
            <a:r>
              <a:rPr lang="es-AR"/>
              <a:t> through HTTP</a:t>
            </a:r>
            <a:endParaRPr/>
          </a:p>
        </p:txBody>
      </p:sp>
      <p:sp>
        <p:nvSpPr>
          <p:cNvPr id="849" name="Google Shape;849;g9a34f6f45e_0_4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9a34f6f45e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So here is the trigger. however I had to mok the trigger since the eventlistenr need to be exposed in order for github to send the events, since I don’t have the </a:t>
            </a:r>
            <a:r>
              <a:rPr lang="es-AR"/>
              <a:t>infrastructure</a:t>
            </a:r>
            <a:r>
              <a:rPr lang="es-AR"/>
              <a:t> to do this</a:t>
            </a:r>
            <a:br>
              <a:rPr lang="es-AR"/>
            </a:br>
            <a:r>
              <a:rPr lang="es-AR"/>
              <a:t>We have a two tasks in pipeline that one build imge and second deploy the service </a:t>
            </a:r>
            <a:endParaRPr/>
          </a:p>
          <a:p>
            <a:pPr indent="0" lvl="0" marL="0" rtl="0" algn="l">
              <a:spcBef>
                <a:spcPts val="0"/>
              </a:spcBef>
              <a:spcAft>
                <a:spcPts val="0"/>
              </a:spcAft>
              <a:buNone/>
            </a:pPr>
            <a:r>
              <a:rPr lang="es-AR"/>
              <a:t>and then we have our camel route in knative deployed</a:t>
            </a:r>
            <a:endParaRPr/>
          </a:p>
        </p:txBody>
      </p:sp>
      <p:sp>
        <p:nvSpPr>
          <p:cNvPr id="856" name="Google Shape;856;g9a34f6f45e_0_10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99b22aa41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99b22aa4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99b22aa41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99b22aa4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a34f6f45e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They are dynamically ocherasted, meanting that we shouln’t care on which nodes we should deploy as long we have such ocheration in place</a:t>
            </a:r>
            <a:endParaRPr/>
          </a:p>
        </p:txBody>
      </p:sp>
      <p:sp>
        <p:nvSpPr>
          <p:cNvPr id="127" name="Google Shape;127;g9a34f6f45e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a34f6f45e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And of course, they should be optimzed to ultlze </a:t>
            </a:r>
            <a:r>
              <a:rPr lang="es-AR"/>
              <a:t>resources effifcently </a:t>
            </a:r>
            <a:r>
              <a:rPr lang="es-AR"/>
              <a:t> </a:t>
            </a:r>
            <a:endParaRPr/>
          </a:p>
        </p:txBody>
      </p:sp>
      <p:sp>
        <p:nvSpPr>
          <p:cNvPr id="134" name="Google Shape;134;g9a34f6f45e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a34f6f45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AR"/>
              <a:t>Now we look at the first </a:t>
            </a:r>
            <a:r>
              <a:rPr lang="es-AR"/>
              <a:t>introduction</a:t>
            </a:r>
            <a:r>
              <a:rPr lang="es-AR"/>
              <a:t> into our cloud native stack for this talk which GraalVM Native image</a:t>
            </a:r>
            <a:endParaRPr/>
          </a:p>
        </p:txBody>
      </p:sp>
      <p:sp>
        <p:nvSpPr>
          <p:cNvPr id="141" name="Google Shape;141;g9a34f6f45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1588" y="1588"/>
            <a:ext cx="1587" cy="1587"/>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3568"/>
            <a:ext cx="12192000" cy="6850864"/>
          </a:xfrm>
          <a:prstGeom prst="rect">
            <a:avLst/>
          </a:prstGeom>
          <a:noFill/>
          <a:ln>
            <a:noFill/>
          </a:ln>
        </p:spPr>
      </p:pic>
      <p:sp>
        <p:nvSpPr>
          <p:cNvPr id="15" name="Google Shape;15;p2"/>
          <p:cNvSpPr txBox="1"/>
          <p:nvPr>
            <p:ph type="ctrTitle"/>
          </p:nvPr>
        </p:nvSpPr>
        <p:spPr>
          <a:xfrm>
            <a:off x="5830957" y="3729804"/>
            <a:ext cx="5522843" cy="535531"/>
          </a:xfrm>
          <a:prstGeom prst="rect">
            <a:avLst/>
          </a:prstGeom>
          <a:noFill/>
          <a:ln>
            <a:noFill/>
          </a:ln>
        </p:spPr>
        <p:txBody>
          <a:bodyPr anchorCtr="0" anchor="b" bIns="45700" lIns="90000" spcFirstLastPara="1" rIns="91425" wrap="square" tIns="45700">
            <a:noAutofit/>
          </a:bodyPr>
          <a:lstStyle>
            <a:lvl1pPr lvl="0" algn="l">
              <a:lnSpc>
                <a:spcPct val="90000"/>
              </a:lnSpc>
              <a:spcBef>
                <a:spcPts val="1000"/>
              </a:spcBef>
              <a:spcAft>
                <a:spcPts val="0"/>
              </a:spcAft>
              <a:buClr>
                <a:schemeClr val="dk1"/>
              </a:buClr>
              <a:buSzPts val="3200"/>
              <a:buFont typeface="Arial"/>
              <a:buNone/>
              <a:defRPr b="0" i="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5830957" y="4357410"/>
            <a:ext cx="5522843" cy="535531"/>
          </a:xfrm>
          <a:prstGeom prst="rect">
            <a:avLst/>
          </a:prstGeom>
          <a:noFill/>
          <a:ln>
            <a:noFill/>
          </a:ln>
        </p:spPr>
        <p:txBody>
          <a:bodyPr anchorCtr="0" anchor="t" bIns="45700" lIns="90000" spcFirstLastPara="1" rIns="91425" wrap="square" tIns="45700">
            <a:noAutofit/>
          </a:bodyPr>
          <a:lstStyle>
            <a:lvl1pPr lvl="0" algn="l">
              <a:lnSpc>
                <a:spcPct val="90000"/>
              </a:lnSpc>
              <a:spcBef>
                <a:spcPts val="1000"/>
              </a:spcBef>
              <a:spcAft>
                <a:spcPts val="0"/>
              </a:spcAft>
              <a:buClr>
                <a:schemeClr val="dk1"/>
              </a:buClr>
              <a:buSzPts val="3200"/>
              <a:buNone/>
              <a:defRPr b="0" i="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4">
            <a:alphaModFix/>
          </a:blip>
          <a:srcRect b="23067" l="0" r="0" t="19358"/>
          <a:stretch/>
        </p:blipFill>
        <p:spPr>
          <a:xfrm>
            <a:off x="1195193" y="884605"/>
            <a:ext cx="3084286" cy="10497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1588" y="1588"/>
            <a:ext cx="1587" cy="1587"/>
          </a:xfrm>
          <a:prstGeom prst="rect">
            <a:avLst/>
          </a:prstGeom>
          <a:noFill/>
          <a:ln>
            <a:noFill/>
          </a:ln>
        </p:spPr>
      </p:pic>
      <p:pic>
        <p:nvPicPr>
          <p:cNvPr id="20" name="Google Shape;20;p3"/>
          <p:cNvPicPr preferRelativeResize="0"/>
          <p:nvPr/>
        </p:nvPicPr>
        <p:blipFill rotWithShape="1">
          <a:blip r:embed="rId3">
            <a:alphaModFix/>
          </a:blip>
          <a:srcRect b="12887" l="0" r="0" t="2206"/>
          <a:stretch/>
        </p:blipFill>
        <p:spPr>
          <a:xfrm>
            <a:off x="0" y="-1"/>
            <a:ext cx="12192000" cy="6858001"/>
          </a:xfrm>
          <a:prstGeom prst="rect">
            <a:avLst/>
          </a:prstGeom>
          <a:noFill/>
          <a:ln>
            <a:noFill/>
          </a:ln>
        </p:spPr>
      </p:pic>
      <p:sp>
        <p:nvSpPr>
          <p:cNvPr id="21" name="Google Shape;21;p3"/>
          <p:cNvSpPr/>
          <p:nvPr/>
        </p:nvSpPr>
        <p:spPr>
          <a:xfrm>
            <a:off x="3559804" y="2229678"/>
            <a:ext cx="5072393" cy="2398644"/>
          </a:xfrm>
          <a:prstGeom prst="rect">
            <a:avLst/>
          </a:prstGeom>
          <a:solidFill>
            <a:srgbClr val="00206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 name="Google Shape;22;p3"/>
          <p:cNvGrpSpPr/>
          <p:nvPr/>
        </p:nvGrpSpPr>
        <p:grpSpPr>
          <a:xfrm>
            <a:off x="6379217" y="5360895"/>
            <a:ext cx="4263475" cy="1039906"/>
            <a:chOff x="6942406" y="5360895"/>
            <a:chExt cx="4263475" cy="1039906"/>
          </a:xfrm>
        </p:grpSpPr>
        <p:sp>
          <p:nvSpPr>
            <p:cNvPr id="23" name="Google Shape;23;p3"/>
            <p:cNvSpPr/>
            <p:nvPr/>
          </p:nvSpPr>
          <p:spPr>
            <a:xfrm>
              <a:off x="6942406" y="5360895"/>
              <a:ext cx="4263475" cy="1039906"/>
            </a:xfrm>
            <a:prstGeom prst="rect">
              <a:avLst/>
            </a:prstGeom>
            <a:solidFill>
              <a:srgbClr val="BA61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24" name="Google Shape;24;p3"/>
            <p:cNvGrpSpPr/>
            <p:nvPr/>
          </p:nvGrpSpPr>
          <p:grpSpPr>
            <a:xfrm>
              <a:off x="7066061" y="5465350"/>
              <a:ext cx="4016164" cy="830997"/>
              <a:chOff x="6942407" y="5465350"/>
              <a:chExt cx="4016164" cy="830997"/>
            </a:xfrm>
          </p:grpSpPr>
          <p:sp>
            <p:nvSpPr>
              <p:cNvPr id="25" name="Google Shape;25;p3"/>
              <p:cNvSpPr txBox="1"/>
              <p:nvPr/>
            </p:nvSpPr>
            <p:spPr>
              <a:xfrm>
                <a:off x="6942407" y="5526905"/>
                <a:ext cx="24593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2000">
                    <a:solidFill>
                      <a:schemeClr val="lt1"/>
                    </a:solidFill>
                    <a:latin typeface="Arial"/>
                    <a:ea typeface="Arial"/>
                    <a:cs typeface="Arial"/>
                    <a:sym typeface="Arial"/>
                  </a:rPr>
                  <a:t>APACHECON NA</a:t>
                </a:r>
                <a:endParaRPr/>
              </a:p>
              <a:p>
                <a:pPr indent="0" lvl="0" marL="0" marR="0" rtl="0" algn="l">
                  <a:spcBef>
                    <a:spcPts val="0"/>
                  </a:spcBef>
                  <a:spcAft>
                    <a:spcPts val="0"/>
                  </a:spcAft>
                  <a:buNone/>
                </a:pPr>
                <a:r>
                  <a:rPr lang="es-AR" sz="2000">
                    <a:solidFill>
                      <a:schemeClr val="lt1"/>
                    </a:solidFill>
                    <a:latin typeface="Arial"/>
                    <a:ea typeface="Arial"/>
                    <a:cs typeface="Arial"/>
                    <a:sym typeface="Arial"/>
                  </a:rPr>
                  <a:t>Spt, 28th – Oct. 2nd</a:t>
                </a:r>
                <a:endParaRPr/>
              </a:p>
            </p:txBody>
          </p:sp>
          <p:sp>
            <p:nvSpPr>
              <p:cNvPr id="26" name="Google Shape;26;p3"/>
              <p:cNvSpPr txBox="1"/>
              <p:nvPr/>
            </p:nvSpPr>
            <p:spPr>
              <a:xfrm>
                <a:off x="9401735" y="5465350"/>
                <a:ext cx="15568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4800">
                    <a:solidFill>
                      <a:schemeClr val="lt1"/>
                    </a:solidFill>
                    <a:latin typeface="Arial"/>
                    <a:ea typeface="Arial"/>
                    <a:cs typeface="Arial"/>
                    <a:sym typeface="Arial"/>
                  </a:rPr>
                  <a:t>2020</a:t>
                </a:r>
                <a:endParaRPr/>
              </a:p>
            </p:txBody>
          </p:sp>
        </p:grpSp>
      </p:grpSp>
      <p:sp>
        <p:nvSpPr>
          <p:cNvPr id="27" name="Google Shape;27;p3"/>
          <p:cNvSpPr txBox="1"/>
          <p:nvPr>
            <p:ph type="ctrTitle"/>
          </p:nvPr>
        </p:nvSpPr>
        <p:spPr>
          <a:xfrm>
            <a:off x="3964262" y="2521295"/>
            <a:ext cx="4263475" cy="978729"/>
          </a:xfrm>
          <a:prstGeom prst="rect">
            <a:avLst/>
          </a:prstGeom>
          <a:noFill/>
          <a:ln>
            <a:noFill/>
          </a:ln>
        </p:spPr>
        <p:txBody>
          <a:bodyPr anchorCtr="0" anchor="b" bIns="45700" lIns="90000" spcFirstLastPara="1" rIns="91425" wrap="square" tIns="45700">
            <a:noAutofit/>
          </a:bodyPr>
          <a:lstStyle>
            <a:lvl1pPr lvl="0" algn="ctr">
              <a:lnSpc>
                <a:spcPct val="90000"/>
              </a:lnSpc>
              <a:spcBef>
                <a:spcPts val="1000"/>
              </a:spcBef>
              <a:spcAft>
                <a:spcPts val="0"/>
              </a:spcAft>
              <a:buClr>
                <a:schemeClr val="dk1"/>
              </a:buClr>
              <a:buSzPts val="3200"/>
              <a:buFont typeface="Arial"/>
              <a:buNone/>
              <a:defRPr b="0" i="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subTitle"/>
          </p:nvPr>
        </p:nvSpPr>
        <p:spPr>
          <a:xfrm>
            <a:off x="3964262" y="3737871"/>
            <a:ext cx="4263475" cy="535531"/>
          </a:xfrm>
          <a:prstGeom prst="rect">
            <a:avLst/>
          </a:prstGeom>
          <a:noFill/>
          <a:ln>
            <a:noFill/>
          </a:ln>
        </p:spPr>
        <p:txBody>
          <a:bodyPr anchorCtr="0" anchor="t" bIns="45700" lIns="90000" spcFirstLastPara="1" rIns="91425" wrap="square" tIns="45700">
            <a:noAutofit/>
          </a:bodyPr>
          <a:lstStyle>
            <a:lvl1pPr lvl="0" algn="ctr">
              <a:lnSpc>
                <a:spcPct val="90000"/>
              </a:lnSpc>
              <a:spcBef>
                <a:spcPts val="1000"/>
              </a:spcBef>
              <a:spcAft>
                <a:spcPts val="0"/>
              </a:spcAft>
              <a:buClr>
                <a:schemeClr val="dk1"/>
              </a:buClr>
              <a:buSzPts val="3200"/>
              <a:buNone/>
              <a:defRPr b="0" i="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29" name="Google Shape;29;p3"/>
          <p:cNvCxnSpPr/>
          <p:nvPr/>
        </p:nvCxnSpPr>
        <p:spPr>
          <a:xfrm rot="10800000">
            <a:off x="3964262" y="3618948"/>
            <a:ext cx="4263475" cy="0"/>
          </a:xfrm>
          <a:prstGeom prst="straightConnector1">
            <a:avLst/>
          </a:prstGeom>
          <a:noFill/>
          <a:ln cap="flat" cmpd="sng" w="28575">
            <a:solidFill>
              <a:srgbClr val="E6E6E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30"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b="0" l="0" r="0" t="0"/>
          <a:stretch/>
        </p:blipFill>
        <p:spPr>
          <a:xfrm>
            <a:off x="1588" y="1588"/>
            <a:ext cx="1587" cy="1587"/>
          </a:xfrm>
          <a:prstGeom prst="rect">
            <a:avLst/>
          </a:prstGeom>
          <a:noFill/>
          <a:ln>
            <a:noFill/>
          </a:ln>
        </p:spPr>
      </p:pic>
      <p:pic>
        <p:nvPicPr>
          <p:cNvPr id="32" name="Google Shape;32;p4"/>
          <p:cNvPicPr preferRelativeResize="0"/>
          <p:nvPr/>
        </p:nvPicPr>
        <p:blipFill rotWithShape="1">
          <a:blip r:embed="rId3">
            <a:alphaModFix/>
          </a:blip>
          <a:srcRect b="12396" l="0" r="0" t="12371"/>
          <a:stretch/>
        </p:blipFill>
        <p:spPr>
          <a:xfrm>
            <a:off x="0" y="0"/>
            <a:ext cx="12195048" cy="6858000"/>
          </a:xfrm>
          <a:prstGeom prst="rect">
            <a:avLst/>
          </a:prstGeom>
          <a:noFill/>
          <a:ln>
            <a:noFill/>
          </a:ln>
        </p:spPr>
      </p:pic>
      <p:grpSp>
        <p:nvGrpSpPr>
          <p:cNvPr id="33" name="Google Shape;33;p4"/>
          <p:cNvGrpSpPr/>
          <p:nvPr/>
        </p:nvGrpSpPr>
        <p:grpSpPr>
          <a:xfrm>
            <a:off x="6379217" y="5360895"/>
            <a:ext cx="4263475" cy="1039906"/>
            <a:chOff x="6942406" y="5360895"/>
            <a:chExt cx="4263475" cy="1039906"/>
          </a:xfrm>
        </p:grpSpPr>
        <p:sp>
          <p:nvSpPr>
            <p:cNvPr id="34" name="Google Shape;34;p4"/>
            <p:cNvSpPr/>
            <p:nvPr/>
          </p:nvSpPr>
          <p:spPr>
            <a:xfrm>
              <a:off x="6942406" y="5360895"/>
              <a:ext cx="4263475" cy="1039906"/>
            </a:xfrm>
            <a:prstGeom prst="rect">
              <a:avLst/>
            </a:prstGeom>
            <a:solidFill>
              <a:srgbClr val="BA61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35" name="Google Shape;35;p4"/>
            <p:cNvGrpSpPr/>
            <p:nvPr/>
          </p:nvGrpSpPr>
          <p:grpSpPr>
            <a:xfrm>
              <a:off x="7066061" y="5465350"/>
              <a:ext cx="4016164" cy="830997"/>
              <a:chOff x="6942407" y="5465350"/>
              <a:chExt cx="4016164" cy="830997"/>
            </a:xfrm>
          </p:grpSpPr>
          <p:sp>
            <p:nvSpPr>
              <p:cNvPr id="36" name="Google Shape;36;p4"/>
              <p:cNvSpPr txBox="1"/>
              <p:nvPr/>
            </p:nvSpPr>
            <p:spPr>
              <a:xfrm>
                <a:off x="6942407" y="5526905"/>
                <a:ext cx="24593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2000">
                    <a:solidFill>
                      <a:schemeClr val="lt1"/>
                    </a:solidFill>
                    <a:latin typeface="Arial"/>
                    <a:ea typeface="Arial"/>
                    <a:cs typeface="Arial"/>
                    <a:sym typeface="Arial"/>
                  </a:rPr>
                  <a:t>APACHECON NA</a:t>
                </a:r>
                <a:endParaRPr/>
              </a:p>
              <a:p>
                <a:pPr indent="0" lvl="0" marL="0" marR="0" rtl="0" algn="l">
                  <a:spcBef>
                    <a:spcPts val="0"/>
                  </a:spcBef>
                  <a:spcAft>
                    <a:spcPts val="0"/>
                  </a:spcAft>
                  <a:buNone/>
                </a:pPr>
                <a:r>
                  <a:rPr lang="es-AR" sz="2000">
                    <a:solidFill>
                      <a:schemeClr val="lt1"/>
                    </a:solidFill>
                    <a:latin typeface="Arial"/>
                    <a:ea typeface="Arial"/>
                    <a:cs typeface="Arial"/>
                    <a:sym typeface="Arial"/>
                  </a:rPr>
                  <a:t>Spt, 28th – Oct. 2nd</a:t>
                </a:r>
                <a:endParaRPr/>
              </a:p>
            </p:txBody>
          </p:sp>
          <p:sp>
            <p:nvSpPr>
              <p:cNvPr id="37" name="Google Shape;37;p4"/>
              <p:cNvSpPr txBox="1"/>
              <p:nvPr/>
            </p:nvSpPr>
            <p:spPr>
              <a:xfrm>
                <a:off x="9401735" y="5465350"/>
                <a:ext cx="15568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4800">
                    <a:solidFill>
                      <a:schemeClr val="lt1"/>
                    </a:solidFill>
                    <a:latin typeface="Arial"/>
                    <a:ea typeface="Arial"/>
                    <a:cs typeface="Arial"/>
                    <a:sym typeface="Arial"/>
                  </a:rPr>
                  <a:t>2020</a:t>
                </a:r>
                <a:endParaRPr/>
              </a:p>
            </p:txBody>
          </p:sp>
        </p:grpSp>
      </p:grpSp>
      <p:sp>
        <p:nvSpPr>
          <p:cNvPr id="38" name="Google Shape;38;p4"/>
          <p:cNvSpPr/>
          <p:nvPr/>
        </p:nvSpPr>
        <p:spPr>
          <a:xfrm>
            <a:off x="3559804" y="2229678"/>
            <a:ext cx="5072393" cy="2398644"/>
          </a:xfrm>
          <a:prstGeom prst="rect">
            <a:avLst/>
          </a:prstGeom>
          <a:solidFill>
            <a:srgbClr val="00206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4"/>
          <p:cNvSpPr txBox="1"/>
          <p:nvPr>
            <p:ph type="ctrTitle"/>
          </p:nvPr>
        </p:nvSpPr>
        <p:spPr>
          <a:xfrm>
            <a:off x="3964262" y="2521295"/>
            <a:ext cx="4263475" cy="978729"/>
          </a:xfrm>
          <a:prstGeom prst="rect">
            <a:avLst/>
          </a:prstGeom>
          <a:noFill/>
          <a:ln>
            <a:noFill/>
          </a:ln>
        </p:spPr>
        <p:txBody>
          <a:bodyPr anchorCtr="0" anchor="b" bIns="45700" lIns="90000" spcFirstLastPara="1" rIns="91425" wrap="square" tIns="45700">
            <a:noAutofit/>
          </a:bodyPr>
          <a:lstStyle>
            <a:lvl1pPr lvl="0" algn="ctr">
              <a:lnSpc>
                <a:spcPct val="90000"/>
              </a:lnSpc>
              <a:spcBef>
                <a:spcPts val="1000"/>
              </a:spcBef>
              <a:spcAft>
                <a:spcPts val="0"/>
              </a:spcAft>
              <a:buClr>
                <a:schemeClr val="dk1"/>
              </a:buClr>
              <a:buSzPts val="3200"/>
              <a:buFont typeface="Arial"/>
              <a:buNone/>
              <a:defRPr b="0" i="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subTitle"/>
          </p:nvPr>
        </p:nvSpPr>
        <p:spPr>
          <a:xfrm>
            <a:off x="3964262" y="3737871"/>
            <a:ext cx="4263475" cy="535531"/>
          </a:xfrm>
          <a:prstGeom prst="rect">
            <a:avLst/>
          </a:prstGeom>
          <a:noFill/>
          <a:ln>
            <a:noFill/>
          </a:ln>
        </p:spPr>
        <p:txBody>
          <a:bodyPr anchorCtr="0" anchor="t" bIns="45700" lIns="90000" spcFirstLastPara="1" rIns="91425" wrap="square" tIns="45700">
            <a:noAutofit/>
          </a:bodyPr>
          <a:lstStyle>
            <a:lvl1pPr lvl="0" algn="ctr">
              <a:lnSpc>
                <a:spcPct val="90000"/>
              </a:lnSpc>
              <a:spcBef>
                <a:spcPts val="1000"/>
              </a:spcBef>
              <a:spcAft>
                <a:spcPts val="0"/>
              </a:spcAft>
              <a:buClr>
                <a:schemeClr val="dk1"/>
              </a:buClr>
              <a:buSzPts val="3200"/>
              <a:buNone/>
              <a:defRPr b="0" i="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1" name="Google Shape;41;p4"/>
          <p:cNvCxnSpPr/>
          <p:nvPr/>
        </p:nvCxnSpPr>
        <p:spPr>
          <a:xfrm rot="10800000">
            <a:off x="3964262" y="3618948"/>
            <a:ext cx="4263475" cy="0"/>
          </a:xfrm>
          <a:prstGeom prst="straightConnector1">
            <a:avLst/>
          </a:prstGeom>
          <a:noFill/>
          <a:ln cap="flat" cmpd="sng" w="28575">
            <a:solidFill>
              <a:srgbClr val="E6E6E6"/>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42" name="Shape 42"/>
        <p:cNvGrpSpPr/>
        <p:nvPr/>
      </p:nvGrpSpPr>
      <p:grpSpPr>
        <a:xfrm>
          <a:off x="0" y="0"/>
          <a:ext cx="0" cy="0"/>
          <a:chOff x="0" y="0"/>
          <a:chExt cx="0" cy="0"/>
        </a:xfrm>
      </p:grpSpPr>
      <p:pic>
        <p:nvPicPr>
          <p:cNvPr id="43" name="Google Shape;43;p5"/>
          <p:cNvPicPr preferRelativeResize="0"/>
          <p:nvPr/>
        </p:nvPicPr>
        <p:blipFill rotWithShape="1">
          <a:blip r:embed="rId2">
            <a:alphaModFix/>
          </a:blip>
          <a:srcRect b="0" l="0" r="0" t="0"/>
          <a:stretch/>
        </p:blipFill>
        <p:spPr>
          <a:xfrm>
            <a:off x="1588" y="1588"/>
            <a:ext cx="1587" cy="1587"/>
          </a:xfrm>
          <a:prstGeom prst="rect">
            <a:avLst/>
          </a:prstGeom>
          <a:noFill/>
          <a:ln>
            <a:noFill/>
          </a:ln>
        </p:spPr>
      </p:pic>
      <p:pic>
        <p:nvPicPr>
          <p:cNvPr id="44" name="Google Shape;44;p5"/>
          <p:cNvPicPr preferRelativeResize="0"/>
          <p:nvPr/>
        </p:nvPicPr>
        <p:blipFill rotWithShape="1">
          <a:blip r:embed="rId3">
            <a:alphaModFix/>
          </a:blip>
          <a:srcRect b="7859" l="0" r="0" t="7846"/>
          <a:stretch/>
        </p:blipFill>
        <p:spPr>
          <a:xfrm>
            <a:off x="1592" y="-1"/>
            <a:ext cx="12190408" cy="6858001"/>
          </a:xfrm>
          <a:prstGeom prst="rect">
            <a:avLst/>
          </a:prstGeom>
          <a:noFill/>
          <a:ln>
            <a:noFill/>
          </a:ln>
        </p:spPr>
      </p:pic>
      <p:grpSp>
        <p:nvGrpSpPr>
          <p:cNvPr id="45" name="Google Shape;45;p5"/>
          <p:cNvGrpSpPr/>
          <p:nvPr/>
        </p:nvGrpSpPr>
        <p:grpSpPr>
          <a:xfrm>
            <a:off x="6379217" y="5360895"/>
            <a:ext cx="4263475" cy="1039906"/>
            <a:chOff x="6942406" y="5360895"/>
            <a:chExt cx="4263475" cy="1039906"/>
          </a:xfrm>
        </p:grpSpPr>
        <p:sp>
          <p:nvSpPr>
            <p:cNvPr id="46" name="Google Shape;46;p5"/>
            <p:cNvSpPr/>
            <p:nvPr/>
          </p:nvSpPr>
          <p:spPr>
            <a:xfrm>
              <a:off x="6942406" y="5360895"/>
              <a:ext cx="4263475" cy="1039906"/>
            </a:xfrm>
            <a:prstGeom prst="rect">
              <a:avLst/>
            </a:prstGeom>
            <a:solidFill>
              <a:srgbClr val="BA61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47" name="Google Shape;47;p5"/>
            <p:cNvGrpSpPr/>
            <p:nvPr/>
          </p:nvGrpSpPr>
          <p:grpSpPr>
            <a:xfrm>
              <a:off x="7066061" y="5465350"/>
              <a:ext cx="4016164" cy="830997"/>
              <a:chOff x="6942407" y="5465350"/>
              <a:chExt cx="4016164" cy="830997"/>
            </a:xfrm>
          </p:grpSpPr>
          <p:sp>
            <p:nvSpPr>
              <p:cNvPr id="48" name="Google Shape;48;p5"/>
              <p:cNvSpPr txBox="1"/>
              <p:nvPr/>
            </p:nvSpPr>
            <p:spPr>
              <a:xfrm>
                <a:off x="6942407" y="5526905"/>
                <a:ext cx="24593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2000">
                    <a:solidFill>
                      <a:schemeClr val="lt1"/>
                    </a:solidFill>
                    <a:latin typeface="Arial"/>
                    <a:ea typeface="Arial"/>
                    <a:cs typeface="Arial"/>
                    <a:sym typeface="Arial"/>
                  </a:rPr>
                  <a:t>APACHECON NA</a:t>
                </a:r>
                <a:endParaRPr/>
              </a:p>
              <a:p>
                <a:pPr indent="0" lvl="0" marL="0" marR="0" rtl="0" algn="l">
                  <a:spcBef>
                    <a:spcPts val="0"/>
                  </a:spcBef>
                  <a:spcAft>
                    <a:spcPts val="0"/>
                  </a:spcAft>
                  <a:buNone/>
                </a:pPr>
                <a:r>
                  <a:rPr lang="es-AR" sz="2000">
                    <a:solidFill>
                      <a:schemeClr val="lt1"/>
                    </a:solidFill>
                    <a:latin typeface="Arial"/>
                    <a:ea typeface="Arial"/>
                    <a:cs typeface="Arial"/>
                    <a:sym typeface="Arial"/>
                  </a:rPr>
                  <a:t>Spt, 28th – Oct. 2nd</a:t>
                </a:r>
                <a:endParaRPr/>
              </a:p>
            </p:txBody>
          </p:sp>
          <p:sp>
            <p:nvSpPr>
              <p:cNvPr id="49" name="Google Shape;49;p5"/>
              <p:cNvSpPr txBox="1"/>
              <p:nvPr/>
            </p:nvSpPr>
            <p:spPr>
              <a:xfrm>
                <a:off x="9401735" y="5465350"/>
                <a:ext cx="15568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4800">
                    <a:solidFill>
                      <a:schemeClr val="lt1"/>
                    </a:solidFill>
                    <a:latin typeface="Arial"/>
                    <a:ea typeface="Arial"/>
                    <a:cs typeface="Arial"/>
                    <a:sym typeface="Arial"/>
                  </a:rPr>
                  <a:t>2020</a:t>
                </a:r>
                <a:endParaRPr/>
              </a:p>
            </p:txBody>
          </p:sp>
        </p:grpSp>
      </p:grpSp>
      <p:sp>
        <p:nvSpPr>
          <p:cNvPr id="50" name="Google Shape;50;p5"/>
          <p:cNvSpPr/>
          <p:nvPr/>
        </p:nvSpPr>
        <p:spPr>
          <a:xfrm>
            <a:off x="3559804" y="2229678"/>
            <a:ext cx="5072393" cy="2398644"/>
          </a:xfrm>
          <a:prstGeom prst="rect">
            <a:avLst/>
          </a:prstGeom>
          <a:solidFill>
            <a:srgbClr val="00206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5"/>
          <p:cNvSpPr txBox="1"/>
          <p:nvPr>
            <p:ph type="ctrTitle"/>
          </p:nvPr>
        </p:nvSpPr>
        <p:spPr>
          <a:xfrm>
            <a:off x="3964262" y="2521295"/>
            <a:ext cx="4263475" cy="978729"/>
          </a:xfrm>
          <a:prstGeom prst="rect">
            <a:avLst/>
          </a:prstGeom>
          <a:noFill/>
          <a:ln>
            <a:noFill/>
          </a:ln>
        </p:spPr>
        <p:txBody>
          <a:bodyPr anchorCtr="0" anchor="b" bIns="45700" lIns="90000" spcFirstLastPara="1" rIns="91425" wrap="square" tIns="45700">
            <a:noAutofit/>
          </a:bodyPr>
          <a:lstStyle>
            <a:lvl1pPr lvl="0" algn="ctr">
              <a:lnSpc>
                <a:spcPct val="90000"/>
              </a:lnSpc>
              <a:spcBef>
                <a:spcPts val="1000"/>
              </a:spcBef>
              <a:spcAft>
                <a:spcPts val="0"/>
              </a:spcAft>
              <a:buClr>
                <a:schemeClr val="dk1"/>
              </a:buClr>
              <a:buSzPts val="3200"/>
              <a:buFont typeface="Arial"/>
              <a:buNone/>
              <a:defRPr b="0" i="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
          <p:cNvSpPr txBox="1"/>
          <p:nvPr>
            <p:ph idx="1" type="subTitle"/>
          </p:nvPr>
        </p:nvSpPr>
        <p:spPr>
          <a:xfrm>
            <a:off x="3964262" y="3737871"/>
            <a:ext cx="4263475" cy="535531"/>
          </a:xfrm>
          <a:prstGeom prst="rect">
            <a:avLst/>
          </a:prstGeom>
          <a:noFill/>
          <a:ln>
            <a:noFill/>
          </a:ln>
        </p:spPr>
        <p:txBody>
          <a:bodyPr anchorCtr="0" anchor="t" bIns="45700" lIns="90000" spcFirstLastPara="1" rIns="91425" wrap="square" tIns="45700">
            <a:noAutofit/>
          </a:bodyPr>
          <a:lstStyle>
            <a:lvl1pPr lvl="0" algn="ctr">
              <a:lnSpc>
                <a:spcPct val="90000"/>
              </a:lnSpc>
              <a:spcBef>
                <a:spcPts val="1000"/>
              </a:spcBef>
              <a:spcAft>
                <a:spcPts val="0"/>
              </a:spcAft>
              <a:buClr>
                <a:schemeClr val="dk1"/>
              </a:buClr>
              <a:buSzPts val="3200"/>
              <a:buNone/>
              <a:defRPr b="0" i="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3" name="Google Shape;53;p5"/>
          <p:cNvCxnSpPr/>
          <p:nvPr/>
        </p:nvCxnSpPr>
        <p:spPr>
          <a:xfrm rot="10800000">
            <a:off x="3964262" y="3618948"/>
            <a:ext cx="4263475" cy="0"/>
          </a:xfrm>
          <a:prstGeom prst="straightConnector1">
            <a:avLst/>
          </a:prstGeom>
          <a:noFill/>
          <a:ln cap="flat" cmpd="sng" w="28575">
            <a:solidFill>
              <a:srgbClr val="E6E6E6"/>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54" name="Shape 54"/>
        <p:cNvGrpSpPr/>
        <p:nvPr/>
      </p:nvGrpSpPr>
      <p:grpSpPr>
        <a:xfrm>
          <a:off x="0" y="0"/>
          <a:ext cx="0" cy="0"/>
          <a:chOff x="0" y="0"/>
          <a:chExt cx="0" cy="0"/>
        </a:xfrm>
      </p:grpSpPr>
      <p:pic>
        <p:nvPicPr>
          <p:cNvPr id="55" name="Google Shape;55;p6"/>
          <p:cNvPicPr preferRelativeResize="0"/>
          <p:nvPr/>
        </p:nvPicPr>
        <p:blipFill rotWithShape="1">
          <a:blip r:embed="rId2">
            <a:alphaModFix/>
          </a:blip>
          <a:srcRect b="0" l="0" r="0" t="0"/>
          <a:stretch/>
        </p:blipFill>
        <p:spPr>
          <a:xfrm>
            <a:off x="1588" y="1588"/>
            <a:ext cx="1587" cy="1587"/>
          </a:xfrm>
          <a:prstGeom prst="rect">
            <a:avLst/>
          </a:prstGeom>
          <a:noFill/>
          <a:ln>
            <a:noFill/>
          </a:ln>
        </p:spPr>
      </p:pic>
      <p:pic>
        <p:nvPicPr>
          <p:cNvPr id="56" name="Google Shape;56;p6"/>
          <p:cNvPicPr preferRelativeResize="0"/>
          <p:nvPr/>
        </p:nvPicPr>
        <p:blipFill rotWithShape="1">
          <a:blip r:embed="rId3">
            <a:alphaModFix/>
          </a:blip>
          <a:srcRect b="7811" l="0" r="0" t="7812"/>
          <a:stretch/>
        </p:blipFill>
        <p:spPr>
          <a:xfrm>
            <a:off x="0" y="0"/>
            <a:ext cx="12192000" cy="6858000"/>
          </a:xfrm>
          <a:prstGeom prst="rect">
            <a:avLst/>
          </a:prstGeom>
          <a:noFill/>
          <a:ln>
            <a:noFill/>
          </a:ln>
        </p:spPr>
      </p:pic>
      <p:grpSp>
        <p:nvGrpSpPr>
          <p:cNvPr id="57" name="Google Shape;57;p6"/>
          <p:cNvGrpSpPr/>
          <p:nvPr/>
        </p:nvGrpSpPr>
        <p:grpSpPr>
          <a:xfrm>
            <a:off x="6379217" y="5360895"/>
            <a:ext cx="4263475" cy="1039906"/>
            <a:chOff x="6942406" y="5360895"/>
            <a:chExt cx="4263475" cy="1039906"/>
          </a:xfrm>
        </p:grpSpPr>
        <p:sp>
          <p:nvSpPr>
            <p:cNvPr id="58" name="Google Shape;58;p6"/>
            <p:cNvSpPr/>
            <p:nvPr/>
          </p:nvSpPr>
          <p:spPr>
            <a:xfrm>
              <a:off x="6942406" y="5360895"/>
              <a:ext cx="4263475" cy="1039906"/>
            </a:xfrm>
            <a:prstGeom prst="rect">
              <a:avLst/>
            </a:prstGeom>
            <a:solidFill>
              <a:srgbClr val="BA61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59" name="Google Shape;59;p6"/>
            <p:cNvGrpSpPr/>
            <p:nvPr/>
          </p:nvGrpSpPr>
          <p:grpSpPr>
            <a:xfrm>
              <a:off x="7066061" y="5465350"/>
              <a:ext cx="4016164" cy="830997"/>
              <a:chOff x="6942407" y="5465350"/>
              <a:chExt cx="4016164" cy="830997"/>
            </a:xfrm>
          </p:grpSpPr>
          <p:sp>
            <p:nvSpPr>
              <p:cNvPr id="60" name="Google Shape;60;p6"/>
              <p:cNvSpPr txBox="1"/>
              <p:nvPr/>
            </p:nvSpPr>
            <p:spPr>
              <a:xfrm>
                <a:off x="6942407" y="5526905"/>
                <a:ext cx="24593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2000">
                    <a:solidFill>
                      <a:schemeClr val="lt1"/>
                    </a:solidFill>
                    <a:latin typeface="Arial"/>
                    <a:ea typeface="Arial"/>
                    <a:cs typeface="Arial"/>
                    <a:sym typeface="Arial"/>
                  </a:rPr>
                  <a:t>APACHECON NA</a:t>
                </a:r>
                <a:endParaRPr/>
              </a:p>
              <a:p>
                <a:pPr indent="0" lvl="0" marL="0" marR="0" rtl="0" algn="l">
                  <a:spcBef>
                    <a:spcPts val="0"/>
                  </a:spcBef>
                  <a:spcAft>
                    <a:spcPts val="0"/>
                  </a:spcAft>
                  <a:buNone/>
                </a:pPr>
                <a:r>
                  <a:rPr lang="es-AR" sz="2000">
                    <a:solidFill>
                      <a:schemeClr val="lt1"/>
                    </a:solidFill>
                    <a:latin typeface="Arial"/>
                    <a:ea typeface="Arial"/>
                    <a:cs typeface="Arial"/>
                    <a:sym typeface="Arial"/>
                  </a:rPr>
                  <a:t>Spt, 28th – Oct. 2nd</a:t>
                </a:r>
                <a:endParaRPr/>
              </a:p>
            </p:txBody>
          </p:sp>
          <p:sp>
            <p:nvSpPr>
              <p:cNvPr id="61" name="Google Shape;61;p6"/>
              <p:cNvSpPr txBox="1"/>
              <p:nvPr/>
            </p:nvSpPr>
            <p:spPr>
              <a:xfrm>
                <a:off x="9401735" y="5465350"/>
                <a:ext cx="15568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4800">
                    <a:solidFill>
                      <a:schemeClr val="lt1"/>
                    </a:solidFill>
                    <a:latin typeface="Arial"/>
                    <a:ea typeface="Arial"/>
                    <a:cs typeface="Arial"/>
                    <a:sym typeface="Arial"/>
                  </a:rPr>
                  <a:t>2020</a:t>
                </a:r>
                <a:endParaRPr/>
              </a:p>
            </p:txBody>
          </p:sp>
        </p:grpSp>
      </p:grpSp>
      <p:sp>
        <p:nvSpPr>
          <p:cNvPr id="62" name="Google Shape;62;p6"/>
          <p:cNvSpPr/>
          <p:nvPr/>
        </p:nvSpPr>
        <p:spPr>
          <a:xfrm>
            <a:off x="3559804" y="2229678"/>
            <a:ext cx="5072393" cy="2398644"/>
          </a:xfrm>
          <a:prstGeom prst="rect">
            <a:avLst/>
          </a:prstGeom>
          <a:solidFill>
            <a:srgbClr val="00206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6"/>
          <p:cNvSpPr txBox="1"/>
          <p:nvPr>
            <p:ph type="ctrTitle"/>
          </p:nvPr>
        </p:nvSpPr>
        <p:spPr>
          <a:xfrm>
            <a:off x="3964262" y="2521295"/>
            <a:ext cx="4263475" cy="978729"/>
          </a:xfrm>
          <a:prstGeom prst="rect">
            <a:avLst/>
          </a:prstGeom>
          <a:noFill/>
          <a:ln>
            <a:noFill/>
          </a:ln>
        </p:spPr>
        <p:txBody>
          <a:bodyPr anchorCtr="0" anchor="b" bIns="45700" lIns="90000" spcFirstLastPara="1" rIns="91425" wrap="square" tIns="45700">
            <a:noAutofit/>
          </a:bodyPr>
          <a:lstStyle>
            <a:lvl1pPr lvl="0" algn="ctr">
              <a:lnSpc>
                <a:spcPct val="90000"/>
              </a:lnSpc>
              <a:spcBef>
                <a:spcPts val="1000"/>
              </a:spcBef>
              <a:spcAft>
                <a:spcPts val="0"/>
              </a:spcAft>
              <a:buClr>
                <a:schemeClr val="dk1"/>
              </a:buClr>
              <a:buSzPts val="3200"/>
              <a:buFont typeface="Arial"/>
              <a:buNone/>
              <a:defRPr b="0" i="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
          <p:cNvSpPr txBox="1"/>
          <p:nvPr>
            <p:ph idx="1" type="subTitle"/>
          </p:nvPr>
        </p:nvSpPr>
        <p:spPr>
          <a:xfrm>
            <a:off x="3964262" y="3737871"/>
            <a:ext cx="4263475" cy="535531"/>
          </a:xfrm>
          <a:prstGeom prst="rect">
            <a:avLst/>
          </a:prstGeom>
          <a:noFill/>
          <a:ln>
            <a:noFill/>
          </a:ln>
        </p:spPr>
        <p:txBody>
          <a:bodyPr anchorCtr="0" anchor="t" bIns="45700" lIns="90000" spcFirstLastPara="1" rIns="91425" wrap="square" tIns="45700">
            <a:noAutofit/>
          </a:bodyPr>
          <a:lstStyle>
            <a:lvl1pPr lvl="0" algn="ctr">
              <a:lnSpc>
                <a:spcPct val="90000"/>
              </a:lnSpc>
              <a:spcBef>
                <a:spcPts val="1000"/>
              </a:spcBef>
              <a:spcAft>
                <a:spcPts val="0"/>
              </a:spcAft>
              <a:buClr>
                <a:schemeClr val="dk1"/>
              </a:buClr>
              <a:buSzPts val="3200"/>
              <a:buNone/>
              <a:defRPr b="0" i="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5" name="Google Shape;65;p6"/>
          <p:cNvCxnSpPr/>
          <p:nvPr/>
        </p:nvCxnSpPr>
        <p:spPr>
          <a:xfrm rot="10800000">
            <a:off x="3964262" y="3618948"/>
            <a:ext cx="4263475" cy="0"/>
          </a:xfrm>
          <a:prstGeom prst="straightConnector1">
            <a:avLst/>
          </a:prstGeom>
          <a:noFill/>
          <a:ln cap="flat" cmpd="sng" w="28575">
            <a:solidFill>
              <a:srgbClr val="E6E6E6"/>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p:cSld name="Solo el título">
    <p:spTree>
      <p:nvGrpSpPr>
        <p:cNvPr id="66" name="Shape 66"/>
        <p:cNvGrpSpPr/>
        <p:nvPr/>
      </p:nvGrpSpPr>
      <p:grpSpPr>
        <a:xfrm>
          <a:off x="0" y="0"/>
          <a:ext cx="0" cy="0"/>
          <a:chOff x="0" y="0"/>
          <a:chExt cx="0" cy="0"/>
        </a:xfrm>
      </p:grpSpPr>
      <p:sp>
        <p:nvSpPr>
          <p:cNvPr id="67" name="Google Shape;67;p7"/>
          <p:cNvSpPr txBox="1"/>
          <p:nvPr>
            <p:ph type="title"/>
          </p:nvPr>
        </p:nvSpPr>
        <p:spPr>
          <a:xfrm>
            <a:off x="838200" y="365126"/>
            <a:ext cx="10515600" cy="65279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
          <p:cNvSpPr txBox="1"/>
          <p:nvPr>
            <p:ph idx="1" type="body"/>
          </p:nvPr>
        </p:nvSpPr>
        <p:spPr>
          <a:xfrm>
            <a:off x="838200" y="1050576"/>
            <a:ext cx="10515599" cy="4873625"/>
          </a:xfrm>
          <a:prstGeom prst="rect">
            <a:avLst/>
          </a:prstGeom>
          <a:noFill/>
          <a:ln>
            <a:noFill/>
          </a:ln>
        </p:spPr>
        <p:txBody>
          <a:bodyPr anchorCtr="0" anchor="t" bIns="45700" lIns="91425" spcFirstLastPara="1" rIns="91425" wrap="square" tIns="45700">
            <a:noAutofit/>
          </a:bodyPr>
          <a:lstStyle>
            <a:lvl1pPr indent="-431800" lvl="0" marL="457200" algn="l">
              <a:lnSpc>
                <a:spcPct val="150000"/>
              </a:lnSpc>
              <a:spcBef>
                <a:spcPts val="1000"/>
              </a:spcBef>
              <a:spcAft>
                <a:spcPts val="0"/>
              </a:spcAft>
              <a:buClr>
                <a:schemeClr val="dk1"/>
              </a:buClr>
              <a:buSzPts val="3200"/>
              <a:buFont typeface="Arial"/>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69" name="Google Shape;69;p7"/>
          <p:cNvPicPr preferRelativeResize="0"/>
          <p:nvPr/>
        </p:nvPicPr>
        <p:blipFill rotWithShape="1">
          <a:blip r:embed="rId2">
            <a:alphaModFix/>
          </a:blip>
          <a:srcRect b="23067" l="0" r="0" t="19358"/>
          <a:stretch/>
        </p:blipFill>
        <p:spPr>
          <a:xfrm>
            <a:off x="9591768" y="6045177"/>
            <a:ext cx="1762031" cy="59970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0" r="0" t="0"/>
          <a:stretch/>
        </p:blipFill>
        <p:spPr>
          <a:xfrm>
            <a:off x="1588" y="1588"/>
            <a:ext cx="1587" cy="1587"/>
          </a:xfrm>
          <a:prstGeom prst="rect">
            <a:avLst/>
          </a:prstGeom>
          <a:noFill/>
          <a:ln>
            <a:noFill/>
          </a:ln>
        </p:spPr>
      </p:pic>
      <p:sp>
        <p:nvSpPr>
          <p:cNvPr id="72" name="Google Shape;72;p8"/>
          <p:cNvSpPr txBox="1"/>
          <p:nvPr>
            <p:ph idx="1" type="body"/>
          </p:nvPr>
        </p:nvSpPr>
        <p:spPr>
          <a:xfrm>
            <a:off x="838200" y="1050577"/>
            <a:ext cx="10515599" cy="3586738"/>
          </a:xfrm>
          <a:prstGeom prst="rect">
            <a:avLst/>
          </a:prstGeom>
          <a:noFill/>
          <a:ln>
            <a:noFill/>
          </a:ln>
        </p:spPr>
        <p:txBody>
          <a:bodyPr anchorCtr="0" anchor="t" bIns="45700" lIns="91425" spcFirstLastPara="1" rIns="91425" wrap="square" tIns="45700">
            <a:noAutofit/>
          </a:bodyPr>
          <a:lstStyle>
            <a:lvl1pPr indent="-431800" lvl="0" marL="457200" algn="l">
              <a:lnSpc>
                <a:spcPct val="150000"/>
              </a:lnSpc>
              <a:spcBef>
                <a:spcPts val="1000"/>
              </a:spcBef>
              <a:spcAft>
                <a:spcPts val="0"/>
              </a:spcAft>
              <a:buClr>
                <a:schemeClr val="dk1"/>
              </a:buClr>
              <a:buSzPts val="3200"/>
              <a:buFont typeface="Arial"/>
              <a:buChar char="•"/>
              <a:defRPr sz="3200"/>
            </a:lvl1pPr>
            <a:lvl2pPr indent="-406400" lvl="1" marL="914400" algn="l">
              <a:lnSpc>
                <a:spcPct val="150000"/>
              </a:lnSpc>
              <a:spcBef>
                <a:spcPts val="500"/>
              </a:spcBef>
              <a:spcAft>
                <a:spcPts val="0"/>
              </a:spcAft>
              <a:buClr>
                <a:schemeClr val="dk1"/>
              </a:buClr>
              <a:buSzPts val="2800"/>
              <a:buFont typeface="Noto Sans Symbols"/>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8"/>
          <p:cNvSpPr txBox="1"/>
          <p:nvPr>
            <p:ph type="title"/>
          </p:nvPr>
        </p:nvSpPr>
        <p:spPr>
          <a:xfrm>
            <a:off x="838200" y="365126"/>
            <a:ext cx="10515600" cy="65279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4" name="Google Shape;74;p8"/>
          <p:cNvPicPr preferRelativeResize="0"/>
          <p:nvPr/>
        </p:nvPicPr>
        <p:blipFill rotWithShape="1">
          <a:blip r:embed="rId3">
            <a:alphaModFix/>
          </a:blip>
          <a:srcRect b="23067" l="0" r="0" t="19358"/>
          <a:stretch/>
        </p:blipFill>
        <p:spPr>
          <a:xfrm>
            <a:off x="9591768" y="6045177"/>
            <a:ext cx="1762031" cy="59970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p:cSld name="Contenido con título">
    <p:spTree>
      <p:nvGrpSpPr>
        <p:cNvPr id="75" name="Shape 75"/>
        <p:cNvGrpSpPr/>
        <p:nvPr/>
      </p:nvGrpSpPr>
      <p:grpSpPr>
        <a:xfrm>
          <a:off x="0" y="0"/>
          <a:ext cx="0" cy="0"/>
          <a:chOff x="0" y="0"/>
          <a:chExt cx="0" cy="0"/>
        </a:xfrm>
      </p:grpSpPr>
      <p:sp>
        <p:nvSpPr>
          <p:cNvPr id="76" name="Google Shape;76;p9"/>
          <p:cNvSpPr txBox="1"/>
          <p:nvPr>
            <p:ph type="title"/>
          </p:nvPr>
        </p:nvSpPr>
        <p:spPr>
          <a:xfrm>
            <a:off x="838200" y="365126"/>
            <a:ext cx="10515600" cy="65279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7" name="Google Shape;77;p9"/>
          <p:cNvPicPr preferRelativeResize="0"/>
          <p:nvPr/>
        </p:nvPicPr>
        <p:blipFill rotWithShape="1">
          <a:blip r:embed="rId2">
            <a:alphaModFix/>
          </a:blip>
          <a:srcRect b="23067" l="0" r="0" t="19358"/>
          <a:stretch/>
        </p:blipFill>
        <p:spPr>
          <a:xfrm>
            <a:off x="9591768" y="6045177"/>
            <a:ext cx="1762031" cy="59970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588" y="1588"/>
            <a:ext cx="1587" cy="1587"/>
          </a:xfrm>
          <a:prstGeom prst="rect">
            <a:avLst/>
          </a:prstGeom>
          <a:noFill/>
          <a:ln>
            <a:noFill/>
          </a:ln>
        </p:spPr>
      </p:pic>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hyperlink" Target="https://twitter.com/omarsmak" TargetMode="External"/><Relationship Id="rId5" Type="http://schemas.openxmlformats.org/officeDocument/2006/relationships/hyperlink" Target="https://github.com/omarsmak" TargetMode="External"/><Relationship Id="rId6"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5.jpg"/><Relationship Id="rId6"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5.jpg"/><Relationship Id="rId7"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38.png"/><Relationship Id="rId5" Type="http://schemas.openxmlformats.org/officeDocument/2006/relationships/image" Target="../media/image29.png"/><Relationship Id="rId6"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0.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10.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10.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10.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35.png"/><Relationship Id="rId7" Type="http://schemas.openxmlformats.org/officeDocument/2006/relationships/image" Target="../media/image39.png"/><Relationship Id="rId8"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hyperlink" Target="https://github.com/omarsmak/camel-talk-examples/tree/master/camel-quarkus-r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0"/>
          <p:cNvPicPr preferRelativeResize="0"/>
          <p:nvPr/>
        </p:nvPicPr>
        <p:blipFill rotWithShape="1">
          <a:blip r:embed="rId3">
            <a:alphaModFix/>
          </a:blip>
          <a:srcRect b="0" l="0" r="0" t="0"/>
          <a:stretch/>
        </p:blipFill>
        <p:spPr>
          <a:xfrm>
            <a:off x="1588" y="1588"/>
            <a:ext cx="1587" cy="1587"/>
          </a:xfrm>
          <a:prstGeom prst="rect">
            <a:avLst/>
          </a:prstGeom>
          <a:noFill/>
          <a:ln>
            <a:noFill/>
          </a:ln>
        </p:spPr>
      </p:pic>
      <p:sp>
        <p:nvSpPr>
          <p:cNvPr id="83" name="Google Shape;83;p10"/>
          <p:cNvSpPr txBox="1"/>
          <p:nvPr>
            <p:ph type="ctrTitle"/>
          </p:nvPr>
        </p:nvSpPr>
        <p:spPr>
          <a:xfrm>
            <a:off x="5830875" y="2597485"/>
            <a:ext cx="5523000" cy="1352100"/>
          </a:xfrm>
          <a:prstGeom prst="rect">
            <a:avLst/>
          </a:prstGeom>
          <a:noFill/>
          <a:ln>
            <a:noFill/>
          </a:ln>
        </p:spPr>
        <p:txBody>
          <a:bodyPr anchorCtr="0" anchor="b" bIns="45700" lIns="90000"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s-AR">
                <a:solidFill>
                  <a:schemeClr val="lt1"/>
                </a:solidFill>
              </a:rPr>
              <a:t>Build and Deploy Cloud Native Camel Quarkus Routes With Tekton and Knative</a:t>
            </a:r>
            <a:endParaRPr b="1">
              <a:solidFill>
                <a:schemeClr val="lt1"/>
              </a:solidFill>
            </a:endParaRPr>
          </a:p>
        </p:txBody>
      </p:sp>
      <p:sp>
        <p:nvSpPr>
          <p:cNvPr id="84" name="Google Shape;84;p10"/>
          <p:cNvSpPr txBox="1"/>
          <p:nvPr>
            <p:ph idx="1" type="subTitle"/>
          </p:nvPr>
        </p:nvSpPr>
        <p:spPr>
          <a:xfrm>
            <a:off x="5830957" y="4357410"/>
            <a:ext cx="5522843" cy="535531"/>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s-AR" sz="2800">
                <a:solidFill>
                  <a:schemeClr val="lt1"/>
                </a:solidFill>
              </a:rPr>
              <a:t>Omar Al-Safi</a:t>
            </a:r>
            <a:endParaRPr sz="2800">
              <a:solidFill>
                <a:schemeClr val="lt1"/>
              </a:solidFill>
            </a:endParaRPr>
          </a:p>
        </p:txBody>
      </p:sp>
      <p:grpSp>
        <p:nvGrpSpPr>
          <p:cNvPr id="85" name="Google Shape;85;p10"/>
          <p:cNvGrpSpPr/>
          <p:nvPr/>
        </p:nvGrpSpPr>
        <p:grpSpPr>
          <a:xfrm>
            <a:off x="5830957" y="5360895"/>
            <a:ext cx="5522843" cy="1039906"/>
            <a:chOff x="6394146" y="5360895"/>
            <a:chExt cx="5522843" cy="1039906"/>
          </a:xfrm>
        </p:grpSpPr>
        <p:sp>
          <p:nvSpPr>
            <p:cNvPr id="86" name="Google Shape;86;p10"/>
            <p:cNvSpPr/>
            <p:nvPr/>
          </p:nvSpPr>
          <p:spPr>
            <a:xfrm>
              <a:off x="6394146" y="5360895"/>
              <a:ext cx="5522843" cy="1039906"/>
            </a:xfrm>
            <a:prstGeom prst="rect">
              <a:avLst/>
            </a:prstGeom>
            <a:solidFill>
              <a:srgbClr val="BA61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87" name="Google Shape;87;p10"/>
            <p:cNvGrpSpPr/>
            <p:nvPr/>
          </p:nvGrpSpPr>
          <p:grpSpPr>
            <a:xfrm>
              <a:off x="6730104" y="5465350"/>
              <a:ext cx="4786727" cy="830997"/>
              <a:chOff x="6606450" y="5465350"/>
              <a:chExt cx="4786727" cy="830997"/>
            </a:xfrm>
          </p:grpSpPr>
          <p:sp>
            <p:nvSpPr>
              <p:cNvPr id="88" name="Google Shape;88;p10"/>
              <p:cNvSpPr txBox="1"/>
              <p:nvPr/>
            </p:nvSpPr>
            <p:spPr>
              <a:xfrm>
                <a:off x="6606450" y="5526905"/>
                <a:ext cx="289393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2000" u="none" cap="none" strike="noStrike">
                    <a:solidFill>
                      <a:schemeClr val="lt1"/>
                    </a:solidFill>
                    <a:latin typeface="Arial"/>
                    <a:ea typeface="Arial"/>
                    <a:cs typeface="Arial"/>
                    <a:sym typeface="Arial"/>
                  </a:rPr>
                  <a:t>APACHECON @HOME</a:t>
                </a:r>
                <a:endParaRPr/>
              </a:p>
              <a:p>
                <a:pPr indent="0" lvl="0" marL="0" marR="0" rtl="0" algn="l">
                  <a:spcBef>
                    <a:spcPts val="0"/>
                  </a:spcBef>
                  <a:spcAft>
                    <a:spcPts val="0"/>
                  </a:spcAft>
                  <a:buNone/>
                </a:pPr>
                <a:r>
                  <a:rPr lang="es-AR" sz="2000">
                    <a:solidFill>
                      <a:schemeClr val="lt1"/>
                    </a:solidFill>
                    <a:latin typeface="Arial"/>
                    <a:ea typeface="Arial"/>
                    <a:cs typeface="Arial"/>
                    <a:sym typeface="Arial"/>
                  </a:rPr>
                  <a:t>Spt, 29th – Oct. 1st</a:t>
                </a:r>
                <a:endParaRPr/>
              </a:p>
            </p:txBody>
          </p:sp>
          <p:sp>
            <p:nvSpPr>
              <p:cNvPr id="89" name="Google Shape;89;p10"/>
              <p:cNvSpPr txBox="1"/>
              <p:nvPr/>
            </p:nvSpPr>
            <p:spPr>
              <a:xfrm>
                <a:off x="9836341" y="5465350"/>
                <a:ext cx="15568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AR" sz="4800">
                    <a:solidFill>
                      <a:schemeClr val="lt1"/>
                    </a:solidFill>
                    <a:latin typeface="Arial"/>
                    <a:ea typeface="Arial"/>
                    <a:cs typeface="Arial"/>
                    <a:sym typeface="Arial"/>
                  </a:rPr>
                  <a:t>2020</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1" name="Google Shape;151;p19"/>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7" name="Google Shape;157;p20"/>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0" lvl="0" marL="0" rtl="0" algn="l">
              <a:lnSpc>
                <a:spcPct val="150000"/>
              </a:lnSpc>
              <a:spcBef>
                <a:spcPts val="1000"/>
              </a:spcBef>
              <a:spcAft>
                <a:spcPts val="0"/>
              </a:spcAft>
              <a:buNone/>
            </a:pPr>
            <a:r>
              <a:t/>
            </a:r>
            <a:endParaRPr/>
          </a:p>
        </p:txBody>
      </p:sp>
      <p:sp>
        <p:nvSpPr>
          <p:cNvPr id="158" name="Google Shape;158;p2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64" name="Google Shape;164;p21"/>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431800" lvl="0" marL="457200" rtl="0" algn="l">
              <a:lnSpc>
                <a:spcPct val="150000"/>
              </a:lnSpc>
              <a:spcBef>
                <a:spcPts val="0"/>
              </a:spcBef>
              <a:spcAft>
                <a:spcPts val="0"/>
              </a:spcAft>
              <a:buSzPts val="3200"/>
              <a:buChar char="•"/>
            </a:pPr>
            <a:r>
              <a:rPr lang="es-AR"/>
              <a:t>High performance runtime.</a:t>
            </a:r>
            <a:endParaRPr/>
          </a:p>
          <a:p>
            <a:pPr indent="0" lvl="0" marL="457200" rtl="0" algn="l">
              <a:lnSpc>
                <a:spcPct val="150000"/>
              </a:lnSpc>
              <a:spcBef>
                <a:spcPts val="1000"/>
              </a:spcBef>
              <a:spcAft>
                <a:spcPts val="0"/>
              </a:spcAft>
              <a:buNone/>
            </a:pPr>
            <a:r>
              <a:t/>
            </a:r>
            <a:endParaRPr/>
          </a:p>
        </p:txBody>
      </p:sp>
      <p:sp>
        <p:nvSpPr>
          <p:cNvPr id="165" name="Google Shape;165;p2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71" name="Google Shape;171;p22"/>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431800" lvl="0" marL="457200" rtl="0" algn="l">
              <a:lnSpc>
                <a:spcPct val="150000"/>
              </a:lnSpc>
              <a:spcBef>
                <a:spcPts val="0"/>
              </a:spcBef>
              <a:spcAft>
                <a:spcPts val="0"/>
              </a:spcAft>
              <a:buSzPts val="3200"/>
              <a:buChar char="•"/>
            </a:pPr>
            <a:r>
              <a:rPr lang="es-AR"/>
              <a:t>High performance runtime.</a:t>
            </a:r>
            <a:endParaRPr/>
          </a:p>
          <a:p>
            <a:pPr indent="-431800" lvl="0" marL="457200" rtl="0" algn="l">
              <a:lnSpc>
                <a:spcPct val="150000"/>
              </a:lnSpc>
              <a:spcBef>
                <a:spcPts val="0"/>
              </a:spcBef>
              <a:spcAft>
                <a:spcPts val="0"/>
              </a:spcAft>
              <a:buSzPts val="3200"/>
              <a:buChar char="•"/>
            </a:pPr>
            <a:r>
              <a:rPr lang="es-AR"/>
              <a:t>Ahead-of-time (AOT) compilation through Native Image.</a:t>
            </a:r>
            <a:endParaRPr/>
          </a:p>
          <a:p>
            <a:pPr indent="0" lvl="0" marL="457200" rtl="0" algn="l">
              <a:lnSpc>
                <a:spcPct val="150000"/>
              </a:lnSpc>
              <a:spcBef>
                <a:spcPts val="1000"/>
              </a:spcBef>
              <a:spcAft>
                <a:spcPts val="0"/>
              </a:spcAft>
              <a:buNone/>
            </a:pPr>
            <a:r>
              <a:t/>
            </a:r>
            <a:endParaRPr/>
          </a:p>
        </p:txBody>
      </p:sp>
      <p:sp>
        <p:nvSpPr>
          <p:cNvPr id="172" name="Google Shape;172;p22"/>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78" name="Google Shape;178;p23"/>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431800" lvl="0" marL="457200" rtl="0" algn="l">
              <a:lnSpc>
                <a:spcPct val="150000"/>
              </a:lnSpc>
              <a:spcBef>
                <a:spcPts val="0"/>
              </a:spcBef>
              <a:spcAft>
                <a:spcPts val="0"/>
              </a:spcAft>
              <a:buSzPts val="3200"/>
              <a:buChar char="•"/>
            </a:pPr>
            <a:r>
              <a:rPr lang="es-AR"/>
              <a:t>High performance runtime.</a:t>
            </a:r>
            <a:endParaRPr/>
          </a:p>
          <a:p>
            <a:pPr indent="-431800" lvl="0" marL="457200" rtl="0" algn="l">
              <a:lnSpc>
                <a:spcPct val="150000"/>
              </a:lnSpc>
              <a:spcBef>
                <a:spcPts val="0"/>
              </a:spcBef>
              <a:spcAft>
                <a:spcPts val="0"/>
              </a:spcAft>
              <a:buSzPts val="3200"/>
              <a:buChar char="•"/>
            </a:pPr>
            <a:r>
              <a:rPr lang="es-AR"/>
              <a:t>Ahead-of-time (AOT) compilation through Native Image.</a:t>
            </a:r>
            <a:endParaRPr/>
          </a:p>
          <a:p>
            <a:pPr indent="-431800" lvl="0" marL="457200" rtl="0" algn="l">
              <a:lnSpc>
                <a:spcPct val="150000"/>
              </a:lnSpc>
              <a:spcBef>
                <a:spcPts val="0"/>
              </a:spcBef>
              <a:spcAft>
                <a:spcPts val="0"/>
              </a:spcAft>
              <a:buSzPts val="3200"/>
              <a:buChar char="•"/>
            </a:pPr>
            <a:r>
              <a:rPr lang="es-AR"/>
              <a:t>Ideal for Microservices and Cloud Native applications.</a:t>
            </a:r>
            <a:endParaRPr/>
          </a:p>
          <a:p>
            <a:pPr indent="0" lvl="0" marL="457200" rtl="0" algn="l">
              <a:lnSpc>
                <a:spcPct val="150000"/>
              </a:lnSpc>
              <a:spcBef>
                <a:spcPts val="1000"/>
              </a:spcBef>
              <a:spcAft>
                <a:spcPts val="0"/>
              </a:spcAft>
              <a:buNone/>
            </a:pPr>
            <a:r>
              <a:t/>
            </a:r>
            <a:endParaRPr/>
          </a:p>
        </p:txBody>
      </p:sp>
      <p:sp>
        <p:nvSpPr>
          <p:cNvPr id="179" name="Google Shape;179;p2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85" name="Google Shape;185;p24"/>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431800" lvl="0" marL="457200" rtl="0" algn="l">
              <a:lnSpc>
                <a:spcPct val="150000"/>
              </a:lnSpc>
              <a:spcBef>
                <a:spcPts val="0"/>
              </a:spcBef>
              <a:spcAft>
                <a:spcPts val="0"/>
              </a:spcAft>
              <a:buSzPts val="3200"/>
              <a:buChar char="•"/>
            </a:pPr>
            <a:r>
              <a:rPr lang="es-AR"/>
              <a:t>High performance runtime.</a:t>
            </a:r>
            <a:endParaRPr/>
          </a:p>
          <a:p>
            <a:pPr indent="-431800" lvl="0" marL="457200" rtl="0" algn="l">
              <a:lnSpc>
                <a:spcPct val="150000"/>
              </a:lnSpc>
              <a:spcBef>
                <a:spcPts val="0"/>
              </a:spcBef>
              <a:spcAft>
                <a:spcPts val="0"/>
              </a:spcAft>
              <a:buSzPts val="3200"/>
              <a:buChar char="•"/>
            </a:pPr>
            <a:r>
              <a:rPr lang="es-AR"/>
              <a:t>Ahead-of-time (AOT) compilation through Native Image.</a:t>
            </a:r>
            <a:endParaRPr/>
          </a:p>
          <a:p>
            <a:pPr indent="-431800" lvl="0" marL="457200" rtl="0" algn="l">
              <a:lnSpc>
                <a:spcPct val="150000"/>
              </a:lnSpc>
              <a:spcBef>
                <a:spcPts val="0"/>
              </a:spcBef>
              <a:spcAft>
                <a:spcPts val="0"/>
              </a:spcAft>
              <a:buSzPts val="3200"/>
              <a:buChar char="•"/>
            </a:pPr>
            <a:r>
              <a:rPr lang="es-AR"/>
              <a:t>Ideal for Microservices and Cloud Native applications.</a:t>
            </a:r>
            <a:endParaRPr/>
          </a:p>
          <a:p>
            <a:pPr indent="-431800" lvl="0" marL="457200" rtl="0" algn="l">
              <a:lnSpc>
                <a:spcPct val="150000"/>
              </a:lnSpc>
              <a:spcBef>
                <a:spcPts val="0"/>
              </a:spcBef>
              <a:spcAft>
                <a:spcPts val="0"/>
              </a:spcAft>
              <a:buSzPts val="3200"/>
              <a:buChar char="•"/>
            </a:pPr>
            <a:r>
              <a:rPr lang="es-AR"/>
              <a:t>Multiple languages interoperability.</a:t>
            </a:r>
            <a:endParaRPr/>
          </a:p>
        </p:txBody>
      </p:sp>
      <p:sp>
        <p:nvSpPr>
          <p:cNvPr id="186" name="Google Shape;186;p2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92" name="Google Shape;192;p25"/>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1000"/>
              </a:spcBef>
              <a:spcAft>
                <a:spcPts val="0"/>
              </a:spcAft>
              <a:buSzPts val="3200"/>
              <a:buChar char="•"/>
            </a:pPr>
            <a:r>
              <a:rPr lang="es-AR"/>
              <a:t>Java VM based on HotSpot/OpenJDK.</a:t>
            </a:r>
            <a:endParaRPr/>
          </a:p>
          <a:p>
            <a:pPr indent="-431800" lvl="0" marL="457200" rtl="0" algn="l">
              <a:lnSpc>
                <a:spcPct val="150000"/>
              </a:lnSpc>
              <a:spcBef>
                <a:spcPts val="0"/>
              </a:spcBef>
              <a:spcAft>
                <a:spcPts val="0"/>
              </a:spcAft>
              <a:buSzPts val="3200"/>
              <a:buChar char="•"/>
            </a:pPr>
            <a:r>
              <a:rPr lang="es-AR"/>
              <a:t>High performance runtime.</a:t>
            </a:r>
            <a:endParaRPr/>
          </a:p>
          <a:p>
            <a:pPr indent="-431800" lvl="0" marL="457200" rtl="0" algn="l">
              <a:lnSpc>
                <a:spcPct val="150000"/>
              </a:lnSpc>
              <a:spcBef>
                <a:spcPts val="0"/>
              </a:spcBef>
              <a:spcAft>
                <a:spcPts val="0"/>
              </a:spcAft>
              <a:buSzPts val="3200"/>
              <a:buChar char="•"/>
            </a:pPr>
            <a:r>
              <a:rPr lang="es-AR"/>
              <a:t>Ahead-of-time (AOT) compilation through Native Image.</a:t>
            </a:r>
            <a:endParaRPr/>
          </a:p>
          <a:p>
            <a:pPr indent="-431800" lvl="0" marL="457200" rtl="0" algn="l">
              <a:lnSpc>
                <a:spcPct val="150000"/>
              </a:lnSpc>
              <a:spcBef>
                <a:spcPts val="0"/>
              </a:spcBef>
              <a:spcAft>
                <a:spcPts val="0"/>
              </a:spcAft>
              <a:buSzPts val="3200"/>
              <a:buChar char="•"/>
            </a:pPr>
            <a:r>
              <a:rPr lang="es-AR"/>
              <a:t>Ideal for Microservices and Cloud Native applications.</a:t>
            </a:r>
            <a:endParaRPr/>
          </a:p>
          <a:p>
            <a:pPr indent="-431800" lvl="0" marL="457200" rtl="0" algn="l">
              <a:lnSpc>
                <a:spcPct val="150000"/>
              </a:lnSpc>
              <a:spcBef>
                <a:spcPts val="0"/>
              </a:spcBef>
              <a:spcAft>
                <a:spcPts val="0"/>
              </a:spcAft>
              <a:buSzPts val="3200"/>
              <a:buChar char="•"/>
            </a:pPr>
            <a:r>
              <a:rPr lang="es-AR"/>
              <a:t>Multiple languages interoperability.</a:t>
            </a:r>
            <a:endParaRPr/>
          </a:p>
          <a:p>
            <a:pPr indent="-431800" lvl="0" marL="457200" rtl="0" algn="l">
              <a:lnSpc>
                <a:spcPct val="150000"/>
              </a:lnSpc>
              <a:spcBef>
                <a:spcPts val="0"/>
              </a:spcBef>
              <a:spcAft>
                <a:spcPts val="0"/>
              </a:spcAft>
              <a:buSzPts val="3200"/>
              <a:buChar char="•"/>
            </a:pPr>
            <a:r>
              <a:rPr lang="es-AR"/>
              <a:t>Includes as well a Just-in-time (JIT) mode.</a:t>
            </a:r>
            <a:endParaRPr/>
          </a:p>
        </p:txBody>
      </p:sp>
      <p:sp>
        <p:nvSpPr>
          <p:cNvPr id="193" name="Google Shape;193;p25"/>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GraalVM</a:t>
            </a:r>
            <a:endParaRPr sz="3959">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99" name="Google Shape;199;p2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GraalVM </a:t>
            </a:r>
            <a:r>
              <a:rPr lang="es-AR" sz="3959">
                <a:latin typeface="Arial Black"/>
                <a:ea typeface="Arial Black"/>
                <a:cs typeface="Arial Black"/>
                <a:sym typeface="Arial Black"/>
              </a:rPr>
              <a:t>Architecture</a:t>
            </a:r>
            <a:endParaRPr sz="3959">
              <a:latin typeface="Arial Black"/>
              <a:ea typeface="Arial Black"/>
              <a:cs typeface="Arial Black"/>
              <a:sym typeface="Arial Black"/>
            </a:endParaRPr>
          </a:p>
        </p:txBody>
      </p:sp>
      <p:pic>
        <p:nvPicPr>
          <p:cNvPr id="200" name="Google Shape;200;p26"/>
          <p:cNvPicPr preferRelativeResize="0"/>
          <p:nvPr/>
        </p:nvPicPr>
        <p:blipFill>
          <a:blip r:embed="rId4">
            <a:alphaModFix/>
          </a:blip>
          <a:stretch>
            <a:fillRect/>
          </a:stretch>
        </p:blipFill>
        <p:spPr>
          <a:xfrm>
            <a:off x="2003912" y="1449925"/>
            <a:ext cx="8008476" cy="4504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206" name="Google Shape;206;p2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AOT vs JIT</a:t>
            </a:r>
            <a:endParaRPr sz="3959">
              <a:latin typeface="Arial Black"/>
              <a:ea typeface="Arial Black"/>
              <a:cs typeface="Arial Black"/>
              <a:sym typeface="Arial Black"/>
            </a:endParaRPr>
          </a:p>
        </p:txBody>
      </p:sp>
      <p:pic>
        <p:nvPicPr>
          <p:cNvPr id="207" name="Google Shape;207;p27"/>
          <p:cNvPicPr preferRelativeResize="0"/>
          <p:nvPr/>
        </p:nvPicPr>
        <p:blipFill>
          <a:blip r:embed="rId4">
            <a:alphaModFix/>
          </a:blip>
          <a:stretch>
            <a:fillRect/>
          </a:stretch>
        </p:blipFill>
        <p:spPr>
          <a:xfrm>
            <a:off x="2774475" y="1459425"/>
            <a:ext cx="6643051" cy="4081025"/>
          </a:xfrm>
          <a:prstGeom prst="rect">
            <a:avLst/>
          </a:prstGeom>
          <a:noFill/>
          <a:ln>
            <a:noFill/>
          </a:ln>
        </p:spPr>
      </p:pic>
      <p:sp>
        <p:nvSpPr>
          <p:cNvPr id="208" name="Google Shape;208;p27"/>
          <p:cNvSpPr txBox="1"/>
          <p:nvPr/>
        </p:nvSpPr>
        <p:spPr>
          <a:xfrm>
            <a:off x="1888525" y="5684525"/>
            <a:ext cx="88665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AR" sz="1200">
                <a:latin typeface="Calibri"/>
                <a:ea typeface="Calibri"/>
                <a:cs typeface="Calibri"/>
                <a:sym typeface="Calibri"/>
              </a:rPr>
              <a:t>* </a:t>
            </a:r>
            <a:r>
              <a:rPr i="1" lang="es-AR" sz="1200">
                <a:latin typeface="Calibri"/>
                <a:ea typeface="Calibri"/>
                <a:cs typeface="Calibri"/>
                <a:sym typeface="Calibri"/>
              </a:rPr>
              <a:t>From: Thomas Wuerthinger performance benchmarks https://twitter.com/thomaswue/status/1145603781108928513</a:t>
            </a:r>
            <a:endParaRPr i="1" sz="1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214" name="Google Shape;214;p28"/>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GraalVM Native Image Utility</a:t>
            </a:r>
            <a:endParaRPr sz="3959">
              <a:latin typeface="Arial Black"/>
              <a:ea typeface="Arial Black"/>
              <a:cs typeface="Arial Black"/>
              <a:sym typeface="Arial Black"/>
            </a:endParaRPr>
          </a:p>
        </p:txBody>
      </p:sp>
      <p:grpSp>
        <p:nvGrpSpPr>
          <p:cNvPr id="215" name="Google Shape;215;p28"/>
          <p:cNvGrpSpPr/>
          <p:nvPr/>
        </p:nvGrpSpPr>
        <p:grpSpPr>
          <a:xfrm>
            <a:off x="2106200" y="2047175"/>
            <a:ext cx="7986400" cy="2947875"/>
            <a:chOff x="810800" y="1970975"/>
            <a:chExt cx="7986400" cy="2947875"/>
          </a:xfrm>
        </p:grpSpPr>
        <p:sp>
          <p:nvSpPr>
            <p:cNvPr id="216" name="Google Shape;216;p28"/>
            <p:cNvSpPr txBox="1"/>
            <p:nvPr/>
          </p:nvSpPr>
          <p:spPr>
            <a:xfrm>
              <a:off x="810800" y="2424875"/>
              <a:ext cx="1162200" cy="459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Application</a:t>
              </a:r>
              <a:endParaRPr>
                <a:latin typeface="Calibri"/>
                <a:ea typeface="Calibri"/>
                <a:cs typeface="Calibri"/>
                <a:sym typeface="Calibri"/>
              </a:endParaRPr>
            </a:p>
          </p:txBody>
        </p:sp>
        <p:sp>
          <p:nvSpPr>
            <p:cNvPr id="217" name="Google Shape;217;p28"/>
            <p:cNvSpPr txBox="1"/>
            <p:nvPr/>
          </p:nvSpPr>
          <p:spPr>
            <a:xfrm>
              <a:off x="810800" y="3061875"/>
              <a:ext cx="1162200" cy="459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Libraries</a:t>
              </a:r>
              <a:endParaRPr>
                <a:latin typeface="Calibri"/>
                <a:ea typeface="Calibri"/>
                <a:cs typeface="Calibri"/>
                <a:sym typeface="Calibri"/>
              </a:endParaRPr>
            </a:p>
          </p:txBody>
        </p:sp>
        <p:sp>
          <p:nvSpPr>
            <p:cNvPr id="218" name="Google Shape;218;p28"/>
            <p:cNvSpPr txBox="1"/>
            <p:nvPr/>
          </p:nvSpPr>
          <p:spPr>
            <a:xfrm>
              <a:off x="810800" y="3714275"/>
              <a:ext cx="1162200" cy="459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JDK</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9" name="Google Shape;219;p28"/>
            <p:cNvSpPr txBox="1"/>
            <p:nvPr/>
          </p:nvSpPr>
          <p:spPr>
            <a:xfrm>
              <a:off x="810800" y="4400450"/>
              <a:ext cx="1162200" cy="459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Substrate VM</a:t>
              </a:r>
              <a:endParaRPr>
                <a:latin typeface="Calibri"/>
                <a:ea typeface="Calibri"/>
                <a:cs typeface="Calibri"/>
                <a:sym typeface="Calibri"/>
              </a:endParaRPr>
            </a:p>
          </p:txBody>
        </p:sp>
        <p:grpSp>
          <p:nvGrpSpPr>
            <p:cNvPr id="220" name="Google Shape;220;p28"/>
            <p:cNvGrpSpPr/>
            <p:nvPr/>
          </p:nvGrpSpPr>
          <p:grpSpPr>
            <a:xfrm>
              <a:off x="3248075" y="2331050"/>
              <a:ext cx="2094600" cy="2587800"/>
              <a:chOff x="3324275" y="2331050"/>
              <a:chExt cx="2094600" cy="2587800"/>
            </a:xfrm>
          </p:grpSpPr>
          <p:sp>
            <p:nvSpPr>
              <p:cNvPr id="221" name="Google Shape;221;p28"/>
              <p:cNvSpPr/>
              <p:nvPr/>
            </p:nvSpPr>
            <p:spPr>
              <a:xfrm>
                <a:off x="3324275" y="2331050"/>
                <a:ext cx="2094600" cy="2587800"/>
              </a:xfrm>
              <a:prstGeom prst="roundRect">
                <a:avLst>
                  <a:gd fmla="val 16667" name="adj"/>
                </a:avLst>
              </a:prstGeom>
              <a:solidFill>
                <a:srgbClr val="0097A7"/>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lnSpc>
                    <a:spcPct val="300000"/>
                  </a:lnSpc>
                  <a:spcBef>
                    <a:spcPts val="0"/>
                  </a:spcBef>
                  <a:spcAft>
                    <a:spcPts val="0"/>
                  </a:spcAft>
                  <a:buNone/>
                </a:pPr>
                <a:r>
                  <a:rPr b="1" lang="es-AR">
                    <a:solidFill>
                      <a:srgbClr val="FFFFFF"/>
                    </a:solidFill>
                  </a:rPr>
                  <a:t>Point-to Analysis</a:t>
                </a:r>
                <a:endParaRPr b="1">
                  <a:solidFill>
                    <a:srgbClr val="FFFFFF"/>
                  </a:solidFill>
                </a:endParaRPr>
              </a:p>
              <a:p>
                <a:pPr indent="0" lvl="0" marL="0" rtl="0" algn="ctr">
                  <a:lnSpc>
                    <a:spcPct val="300000"/>
                  </a:lnSpc>
                  <a:spcBef>
                    <a:spcPts val="0"/>
                  </a:spcBef>
                  <a:spcAft>
                    <a:spcPts val="0"/>
                  </a:spcAft>
                  <a:buNone/>
                </a:pPr>
                <a:r>
                  <a:rPr b="1" lang="es-AR">
                    <a:solidFill>
                      <a:srgbClr val="FFFFFF"/>
                    </a:solidFill>
                  </a:rPr>
                  <a:t>Run Initializations</a:t>
                </a:r>
                <a:endParaRPr b="1">
                  <a:solidFill>
                    <a:srgbClr val="FFFFFF"/>
                  </a:solidFill>
                </a:endParaRPr>
              </a:p>
              <a:p>
                <a:pPr indent="0" lvl="0" marL="0" rtl="0" algn="ctr">
                  <a:lnSpc>
                    <a:spcPct val="300000"/>
                  </a:lnSpc>
                  <a:spcBef>
                    <a:spcPts val="0"/>
                  </a:spcBef>
                  <a:spcAft>
                    <a:spcPts val="0"/>
                  </a:spcAft>
                  <a:buNone/>
                </a:pPr>
                <a:r>
                  <a:rPr b="1" lang="es-AR">
                    <a:solidFill>
                      <a:srgbClr val="FFFFFF"/>
                    </a:solidFill>
                  </a:rPr>
                  <a:t>Heap Snapshotting</a:t>
                </a:r>
                <a:endParaRPr b="1">
                  <a:solidFill>
                    <a:srgbClr val="FFFFFF"/>
                  </a:solidFill>
                </a:endParaRPr>
              </a:p>
            </p:txBody>
          </p:sp>
          <p:cxnSp>
            <p:nvCxnSpPr>
              <p:cNvPr id="222" name="Google Shape;222;p28"/>
              <p:cNvCxnSpPr/>
              <p:nvPr/>
            </p:nvCxnSpPr>
            <p:spPr>
              <a:xfrm>
                <a:off x="4317500" y="3067525"/>
                <a:ext cx="0" cy="297300"/>
              </a:xfrm>
              <a:prstGeom prst="straightConnector1">
                <a:avLst/>
              </a:prstGeom>
              <a:noFill/>
              <a:ln cap="flat" cmpd="sng" w="9525">
                <a:solidFill>
                  <a:srgbClr val="FFFFFF"/>
                </a:solidFill>
                <a:prstDash val="solid"/>
                <a:round/>
                <a:headEnd len="med" w="med" type="none"/>
                <a:tailEnd len="med" w="med" type="triangle"/>
              </a:ln>
            </p:spPr>
          </p:cxnSp>
          <p:cxnSp>
            <p:nvCxnSpPr>
              <p:cNvPr id="223" name="Google Shape;223;p28"/>
              <p:cNvCxnSpPr/>
              <p:nvPr/>
            </p:nvCxnSpPr>
            <p:spPr>
              <a:xfrm>
                <a:off x="4317500" y="3790475"/>
                <a:ext cx="0" cy="297300"/>
              </a:xfrm>
              <a:prstGeom prst="straightConnector1">
                <a:avLst/>
              </a:prstGeom>
              <a:noFill/>
              <a:ln cap="flat" cmpd="sng" w="9525">
                <a:solidFill>
                  <a:srgbClr val="FFFFFF"/>
                </a:solidFill>
                <a:prstDash val="solid"/>
                <a:round/>
                <a:headEnd len="med" w="med" type="none"/>
                <a:tailEnd len="med" w="med" type="triangle"/>
              </a:ln>
            </p:spPr>
          </p:cxnSp>
        </p:grpSp>
        <p:cxnSp>
          <p:nvCxnSpPr>
            <p:cNvPr id="224" name="Google Shape;224;p28"/>
            <p:cNvCxnSpPr>
              <a:stCxn id="216" idx="3"/>
            </p:cNvCxnSpPr>
            <p:nvPr/>
          </p:nvCxnSpPr>
          <p:spPr>
            <a:xfrm>
              <a:off x="1973000" y="2654675"/>
              <a:ext cx="1277100" cy="385800"/>
            </a:xfrm>
            <a:prstGeom prst="straightConnector1">
              <a:avLst/>
            </a:prstGeom>
            <a:noFill/>
            <a:ln cap="flat" cmpd="sng" w="19050">
              <a:solidFill>
                <a:schemeClr val="dk2"/>
              </a:solidFill>
              <a:prstDash val="solid"/>
              <a:round/>
              <a:headEnd len="med" w="med" type="none"/>
              <a:tailEnd len="med" w="med" type="triangle"/>
            </a:ln>
          </p:spPr>
        </p:cxnSp>
        <p:cxnSp>
          <p:nvCxnSpPr>
            <p:cNvPr id="225" name="Google Shape;225;p28"/>
            <p:cNvCxnSpPr>
              <a:stCxn id="217" idx="3"/>
            </p:cNvCxnSpPr>
            <p:nvPr/>
          </p:nvCxnSpPr>
          <p:spPr>
            <a:xfrm flipH="1" rot="10800000">
              <a:off x="1973000" y="3283575"/>
              <a:ext cx="1256700" cy="8100"/>
            </a:xfrm>
            <a:prstGeom prst="straightConnector1">
              <a:avLst/>
            </a:prstGeom>
            <a:noFill/>
            <a:ln cap="flat" cmpd="sng" w="19050">
              <a:solidFill>
                <a:schemeClr val="dk2"/>
              </a:solidFill>
              <a:prstDash val="solid"/>
              <a:round/>
              <a:headEnd len="med" w="med" type="none"/>
              <a:tailEnd len="med" w="med" type="triangle"/>
            </a:ln>
          </p:spPr>
        </p:cxnSp>
        <p:cxnSp>
          <p:nvCxnSpPr>
            <p:cNvPr id="226" name="Google Shape;226;p28"/>
            <p:cNvCxnSpPr>
              <a:stCxn id="218" idx="3"/>
            </p:cNvCxnSpPr>
            <p:nvPr/>
          </p:nvCxnSpPr>
          <p:spPr>
            <a:xfrm>
              <a:off x="1973000" y="3944075"/>
              <a:ext cx="1256700" cy="0"/>
            </a:xfrm>
            <a:prstGeom prst="straightConnector1">
              <a:avLst/>
            </a:prstGeom>
            <a:noFill/>
            <a:ln cap="flat" cmpd="sng" w="19050">
              <a:solidFill>
                <a:schemeClr val="dk2"/>
              </a:solidFill>
              <a:prstDash val="solid"/>
              <a:round/>
              <a:headEnd len="med" w="med" type="none"/>
              <a:tailEnd len="med" w="med" type="triangle"/>
            </a:ln>
          </p:spPr>
        </p:cxnSp>
        <p:cxnSp>
          <p:nvCxnSpPr>
            <p:cNvPr id="227" name="Google Shape;227;p28"/>
            <p:cNvCxnSpPr>
              <a:stCxn id="219" idx="3"/>
            </p:cNvCxnSpPr>
            <p:nvPr/>
          </p:nvCxnSpPr>
          <p:spPr>
            <a:xfrm flipH="1" rot="10800000">
              <a:off x="1973000" y="4358150"/>
              <a:ext cx="1256700" cy="272100"/>
            </a:xfrm>
            <a:prstGeom prst="straightConnector1">
              <a:avLst/>
            </a:prstGeom>
            <a:noFill/>
            <a:ln cap="flat" cmpd="sng" w="19050">
              <a:solidFill>
                <a:schemeClr val="dk2"/>
              </a:solidFill>
              <a:prstDash val="solid"/>
              <a:round/>
              <a:headEnd len="med" w="med" type="none"/>
              <a:tailEnd len="med" w="med" type="triangle"/>
            </a:ln>
          </p:spPr>
        </p:cxnSp>
        <p:sp>
          <p:nvSpPr>
            <p:cNvPr id="228" name="Google Shape;228;p28"/>
            <p:cNvSpPr txBox="1"/>
            <p:nvPr/>
          </p:nvSpPr>
          <p:spPr>
            <a:xfrm>
              <a:off x="7168800" y="2770225"/>
              <a:ext cx="1628400" cy="14931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800">
                  <a:latin typeface="Calibri"/>
                  <a:ea typeface="Calibri"/>
                  <a:cs typeface="Calibri"/>
                  <a:sym typeface="Calibri"/>
                </a:rPr>
                <a:t>Native </a:t>
              </a:r>
              <a:r>
                <a:rPr b="1" lang="es-AR" sz="1800">
                  <a:latin typeface="Calibri"/>
                  <a:ea typeface="Calibri"/>
                  <a:cs typeface="Calibri"/>
                  <a:sym typeface="Calibri"/>
                </a:rPr>
                <a:t>executable</a:t>
              </a:r>
              <a:endParaRPr b="1" sz="1800">
                <a:latin typeface="Calibri"/>
                <a:ea typeface="Calibri"/>
                <a:cs typeface="Calibri"/>
                <a:sym typeface="Calibri"/>
              </a:endParaRPr>
            </a:p>
          </p:txBody>
        </p:sp>
        <p:cxnSp>
          <p:nvCxnSpPr>
            <p:cNvPr id="229" name="Google Shape;229;p28"/>
            <p:cNvCxnSpPr/>
            <p:nvPr/>
          </p:nvCxnSpPr>
          <p:spPr>
            <a:xfrm>
              <a:off x="5344500" y="3040500"/>
              <a:ext cx="1824300" cy="0"/>
            </a:xfrm>
            <a:prstGeom prst="straightConnector1">
              <a:avLst/>
            </a:prstGeom>
            <a:noFill/>
            <a:ln cap="flat" cmpd="sng" w="19050">
              <a:solidFill>
                <a:schemeClr val="dk2"/>
              </a:solidFill>
              <a:prstDash val="solid"/>
              <a:round/>
              <a:headEnd len="med" w="med" type="none"/>
              <a:tailEnd len="med" w="med" type="triangle"/>
            </a:ln>
          </p:spPr>
        </p:cxnSp>
        <p:cxnSp>
          <p:nvCxnSpPr>
            <p:cNvPr id="230" name="Google Shape;230;p28"/>
            <p:cNvCxnSpPr/>
            <p:nvPr/>
          </p:nvCxnSpPr>
          <p:spPr>
            <a:xfrm>
              <a:off x="5358025" y="3986425"/>
              <a:ext cx="1810800" cy="0"/>
            </a:xfrm>
            <a:prstGeom prst="straightConnector1">
              <a:avLst/>
            </a:prstGeom>
            <a:noFill/>
            <a:ln cap="flat" cmpd="sng" w="19050">
              <a:solidFill>
                <a:schemeClr val="dk2"/>
              </a:solidFill>
              <a:prstDash val="solid"/>
              <a:round/>
              <a:headEnd len="med" w="med" type="none"/>
              <a:tailEnd len="med" w="med" type="triangle"/>
            </a:ln>
          </p:spPr>
        </p:cxnSp>
        <p:sp>
          <p:nvSpPr>
            <p:cNvPr id="231" name="Google Shape;231;p28"/>
            <p:cNvSpPr txBox="1"/>
            <p:nvPr/>
          </p:nvSpPr>
          <p:spPr>
            <a:xfrm>
              <a:off x="5538575" y="2586600"/>
              <a:ext cx="1419000" cy="45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Ahead-of-Time </a:t>
              </a:r>
              <a:endParaRPr>
                <a:latin typeface="Calibri"/>
                <a:ea typeface="Calibri"/>
                <a:cs typeface="Calibri"/>
                <a:sym typeface="Calibri"/>
              </a:endParaRPr>
            </a:p>
            <a:p>
              <a:pPr indent="0" lvl="0" marL="0" rtl="0" algn="ctr">
                <a:spcBef>
                  <a:spcPts val="0"/>
                </a:spcBef>
                <a:spcAft>
                  <a:spcPts val="0"/>
                </a:spcAft>
                <a:buNone/>
              </a:pPr>
              <a:r>
                <a:rPr lang="es-AR">
                  <a:latin typeface="Calibri"/>
                  <a:ea typeface="Calibri"/>
                  <a:cs typeface="Calibri"/>
                  <a:sym typeface="Calibri"/>
                </a:rPr>
                <a:t>Compilation</a:t>
              </a:r>
              <a:endParaRPr>
                <a:latin typeface="Calibri"/>
                <a:ea typeface="Calibri"/>
                <a:cs typeface="Calibri"/>
                <a:sym typeface="Calibri"/>
              </a:endParaRPr>
            </a:p>
          </p:txBody>
        </p:sp>
        <p:sp>
          <p:nvSpPr>
            <p:cNvPr id="232" name="Google Shape;232;p28"/>
            <p:cNvSpPr txBox="1"/>
            <p:nvPr/>
          </p:nvSpPr>
          <p:spPr>
            <a:xfrm>
              <a:off x="5553913" y="4062025"/>
              <a:ext cx="1419000" cy="45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Image Heap</a:t>
              </a:r>
              <a:endParaRPr>
                <a:latin typeface="Calibri"/>
                <a:ea typeface="Calibri"/>
                <a:cs typeface="Calibri"/>
                <a:sym typeface="Calibri"/>
              </a:endParaRPr>
            </a:p>
            <a:p>
              <a:pPr indent="0" lvl="0" marL="0" rtl="0" algn="ctr">
                <a:spcBef>
                  <a:spcPts val="0"/>
                </a:spcBef>
                <a:spcAft>
                  <a:spcPts val="0"/>
                </a:spcAft>
                <a:buNone/>
              </a:pPr>
              <a:r>
                <a:rPr lang="es-AR">
                  <a:latin typeface="Calibri"/>
                  <a:ea typeface="Calibri"/>
                  <a:cs typeface="Calibri"/>
                  <a:sym typeface="Calibri"/>
                </a:rPr>
                <a:t>Writing</a:t>
              </a:r>
              <a:endParaRPr>
                <a:latin typeface="Calibri"/>
                <a:ea typeface="Calibri"/>
                <a:cs typeface="Calibri"/>
                <a:sym typeface="Calibri"/>
              </a:endParaRPr>
            </a:p>
          </p:txBody>
        </p:sp>
        <p:sp>
          <p:nvSpPr>
            <p:cNvPr id="233" name="Google Shape;233;p28"/>
            <p:cNvSpPr txBox="1"/>
            <p:nvPr/>
          </p:nvSpPr>
          <p:spPr>
            <a:xfrm>
              <a:off x="1040525" y="1970975"/>
              <a:ext cx="7230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AR" sz="1600">
                  <a:latin typeface="Calibri"/>
                  <a:ea typeface="Calibri"/>
                  <a:cs typeface="Calibri"/>
                  <a:sym typeface="Calibri"/>
                </a:rPr>
                <a:t>Input</a:t>
              </a:r>
              <a:endParaRPr b="1" sz="1600">
                <a:latin typeface="Calibri"/>
                <a:ea typeface="Calibri"/>
                <a:cs typeface="Calibri"/>
                <a:sym typeface="Calibri"/>
              </a:endParaRPr>
            </a:p>
          </p:txBody>
        </p:sp>
        <p:sp>
          <p:nvSpPr>
            <p:cNvPr id="234" name="Google Shape;234;p28"/>
            <p:cNvSpPr txBox="1"/>
            <p:nvPr/>
          </p:nvSpPr>
          <p:spPr>
            <a:xfrm>
              <a:off x="7621500" y="1970975"/>
              <a:ext cx="8580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AR" sz="1600">
                  <a:latin typeface="Calibri"/>
                  <a:ea typeface="Calibri"/>
                  <a:cs typeface="Calibri"/>
                  <a:sym typeface="Calibri"/>
                </a:rPr>
                <a:t>Output</a:t>
              </a:r>
              <a:endParaRPr b="1" sz="1600">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1"/>
          <p:cNvPicPr preferRelativeResize="0"/>
          <p:nvPr/>
        </p:nvPicPr>
        <p:blipFill rotWithShape="1">
          <a:blip r:embed="rId3">
            <a:alphaModFix/>
          </a:blip>
          <a:srcRect b="0" l="0" r="0" t="0"/>
          <a:stretch/>
        </p:blipFill>
        <p:spPr>
          <a:xfrm>
            <a:off x="1588" y="1588"/>
            <a:ext cx="1587" cy="1587"/>
          </a:xfrm>
          <a:prstGeom prst="rect">
            <a:avLst/>
          </a:prstGeom>
          <a:noFill/>
          <a:ln>
            <a:noFill/>
          </a:ln>
        </p:spPr>
      </p:pic>
      <p:sp>
        <p:nvSpPr>
          <p:cNvPr id="95" name="Google Shape;95;p11"/>
          <p:cNvSpPr txBox="1"/>
          <p:nvPr>
            <p:ph type="title"/>
          </p:nvPr>
        </p:nvSpPr>
        <p:spPr>
          <a:xfrm>
            <a:off x="838200" y="365126"/>
            <a:ext cx="10515600" cy="65279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About</a:t>
            </a:r>
            <a:endParaRPr sz="3959">
              <a:latin typeface="Arial Black"/>
              <a:ea typeface="Arial Black"/>
              <a:cs typeface="Arial Black"/>
              <a:sym typeface="Arial Black"/>
            </a:endParaRPr>
          </a:p>
        </p:txBody>
      </p:sp>
      <p:sp>
        <p:nvSpPr>
          <p:cNvPr id="96" name="Google Shape;96;p11"/>
          <p:cNvSpPr txBox="1"/>
          <p:nvPr/>
        </p:nvSpPr>
        <p:spPr>
          <a:xfrm>
            <a:off x="838200" y="1792350"/>
            <a:ext cx="7083600" cy="32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AR" sz="2800">
                <a:latin typeface="Calibri"/>
                <a:ea typeface="Calibri"/>
                <a:cs typeface="Calibri"/>
                <a:sym typeface="Calibri"/>
              </a:rPr>
              <a:t>Omar Al-Safi</a:t>
            </a:r>
            <a:endParaRPr b="1" sz="2800">
              <a:latin typeface="Calibri"/>
              <a:ea typeface="Calibri"/>
              <a:cs typeface="Calibri"/>
              <a:sym typeface="Calibri"/>
            </a:endParaRPr>
          </a:p>
          <a:p>
            <a:pPr indent="0" lvl="0" marL="0" rtl="0" algn="l">
              <a:lnSpc>
                <a:spcPct val="115000"/>
              </a:lnSpc>
              <a:spcBef>
                <a:spcPts val="0"/>
              </a:spcBef>
              <a:spcAft>
                <a:spcPts val="0"/>
              </a:spcAft>
              <a:buNone/>
            </a:pPr>
            <a:r>
              <a:t/>
            </a:r>
            <a:endParaRPr>
              <a:latin typeface="Overpass"/>
              <a:ea typeface="Overpass"/>
              <a:cs typeface="Overpass"/>
              <a:sym typeface="Overpass"/>
            </a:endParaRPr>
          </a:p>
          <a:p>
            <a:pPr indent="-406400" lvl="0" marL="457200" rtl="0" algn="l">
              <a:lnSpc>
                <a:spcPct val="115000"/>
              </a:lnSpc>
              <a:spcBef>
                <a:spcPts val="0"/>
              </a:spcBef>
              <a:spcAft>
                <a:spcPts val="0"/>
              </a:spcAft>
              <a:buSzPts val="2800"/>
              <a:buFont typeface="Overpass"/>
              <a:buChar char="●"/>
            </a:pPr>
            <a:r>
              <a:rPr lang="es-AR" sz="2800">
                <a:latin typeface="Calibri"/>
                <a:ea typeface="Calibri"/>
                <a:cs typeface="Calibri"/>
                <a:sym typeface="Calibri"/>
              </a:rPr>
              <a:t>Open Source Software Engineer at Talend </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s-AR" sz="2800">
                <a:latin typeface="Calibri"/>
                <a:ea typeface="Calibri"/>
                <a:cs typeface="Calibri"/>
                <a:sym typeface="Calibri"/>
              </a:rPr>
              <a:t>Apache Camel PMC and Commiter</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s-AR" sz="2800">
                <a:latin typeface="Calibri"/>
                <a:ea typeface="Calibri"/>
                <a:cs typeface="Calibri"/>
                <a:sym typeface="Calibri"/>
              </a:rPr>
              <a:t>Based in Germany </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s-AR" sz="2800">
                <a:latin typeface="Calibri"/>
                <a:ea typeface="Calibri"/>
                <a:cs typeface="Calibri"/>
                <a:sym typeface="Calibri"/>
              </a:rPr>
              <a:t>Twitter: </a:t>
            </a:r>
            <a:r>
              <a:rPr lang="es-AR" sz="2800" u="sng">
                <a:solidFill>
                  <a:srgbClr val="0097A7"/>
                </a:solidFill>
                <a:latin typeface="Calibri"/>
                <a:ea typeface="Calibri"/>
                <a:cs typeface="Calibri"/>
                <a:sym typeface="Calibri"/>
                <a:hlinkClick r:id="rId4">
                  <a:extLst>
                    <a:ext uri="{A12FA001-AC4F-418D-AE19-62706E023703}">
                      <ahyp:hlinkClr val="tx"/>
                    </a:ext>
                  </a:extLst>
                </a:hlinkClick>
              </a:rPr>
              <a:t>@omarsmak</a:t>
            </a:r>
            <a:r>
              <a:rPr lang="es-AR" sz="2800">
                <a:latin typeface="Calibri"/>
                <a:ea typeface="Calibri"/>
                <a:cs typeface="Calibri"/>
                <a:sym typeface="Calibri"/>
              </a:rPr>
              <a:t> Github: </a:t>
            </a:r>
            <a:r>
              <a:rPr lang="es-AR" sz="2800" u="sng">
                <a:solidFill>
                  <a:schemeClr val="hlink"/>
                </a:solidFill>
                <a:latin typeface="Calibri"/>
                <a:ea typeface="Calibri"/>
                <a:cs typeface="Calibri"/>
                <a:sym typeface="Calibri"/>
                <a:hlinkClick r:id="rId5"/>
              </a:rPr>
              <a:t>omarsmak</a:t>
            </a:r>
            <a:endParaRPr sz="2800">
              <a:latin typeface="Calibri"/>
              <a:ea typeface="Calibri"/>
              <a:cs typeface="Calibri"/>
              <a:sym typeface="Calibri"/>
            </a:endParaRPr>
          </a:p>
        </p:txBody>
      </p:sp>
      <p:pic>
        <p:nvPicPr>
          <p:cNvPr id="97" name="Google Shape;97;p11"/>
          <p:cNvPicPr preferRelativeResize="0"/>
          <p:nvPr/>
        </p:nvPicPr>
        <p:blipFill>
          <a:blip r:embed="rId6">
            <a:alphaModFix/>
          </a:blip>
          <a:stretch>
            <a:fillRect/>
          </a:stretch>
        </p:blipFill>
        <p:spPr>
          <a:xfrm>
            <a:off x="9305275" y="1295075"/>
            <a:ext cx="1839475" cy="2585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240" name="Google Shape;240;p29"/>
          <p:cNvSpPr txBox="1"/>
          <p:nvPr>
            <p:ph idx="1" type="body"/>
          </p:nvPr>
        </p:nvSpPr>
        <p:spPr>
          <a:xfrm>
            <a:off x="791650" y="701600"/>
            <a:ext cx="8749500" cy="4092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115000"/>
              </a:lnSpc>
              <a:spcBef>
                <a:spcPts val="1000"/>
              </a:spcBef>
              <a:spcAft>
                <a:spcPts val="0"/>
              </a:spcAft>
              <a:buNone/>
            </a:pPr>
            <a:r>
              <a:rPr b="1" lang="es-AR" sz="6000"/>
              <a:t>Introduction To </a:t>
            </a:r>
            <a:endParaRPr b="1" sz="6000"/>
          </a:p>
          <a:p>
            <a:pPr indent="0" lvl="0" marL="0" rtl="0" algn="l">
              <a:lnSpc>
                <a:spcPct val="115000"/>
              </a:lnSpc>
              <a:spcBef>
                <a:spcPts val="1000"/>
              </a:spcBef>
              <a:spcAft>
                <a:spcPts val="0"/>
              </a:spcAft>
              <a:buNone/>
            </a:pPr>
            <a:r>
              <a:rPr b="1" lang="es-AR" sz="6000"/>
              <a:t>                     </a:t>
            </a:r>
            <a:endParaRPr b="1" sz="6000"/>
          </a:p>
        </p:txBody>
      </p:sp>
      <p:pic>
        <p:nvPicPr>
          <p:cNvPr id="241" name="Google Shape;241;p29"/>
          <p:cNvPicPr preferRelativeResize="0"/>
          <p:nvPr/>
        </p:nvPicPr>
        <p:blipFill>
          <a:blip r:embed="rId4">
            <a:alphaModFix/>
          </a:blip>
          <a:stretch>
            <a:fillRect/>
          </a:stretch>
        </p:blipFill>
        <p:spPr>
          <a:xfrm>
            <a:off x="3951075" y="3485850"/>
            <a:ext cx="4157350" cy="636600"/>
          </a:xfrm>
          <a:prstGeom prst="rect">
            <a:avLst/>
          </a:prstGeom>
          <a:noFill/>
          <a:ln>
            <a:noFill/>
          </a:ln>
        </p:spPr>
      </p:pic>
      <p:pic>
        <p:nvPicPr>
          <p:cNvPr id="242" name="Google Shape;242;p29"/>
          <p:cNvPicPr preferRelativeResize="0"/>
          <p:nvPr/>
        </p:nvPicPr>
        <p:blipFill>
          <a:blip r:embed="rId5">
            <a:alphaModFix/>
          </a:blip>
          <a:stretch>
            <a:fillRect/>
          </a:stretch>
        </p:blipFill>
        <p:spPr>
          <a:xfrm>
            <a:off x="567200" y="3209000"/>
            <a:ext cx="2990726" cy="866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248" name="Google Shape;248;p3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Java Density Problem</a:t>
            </a:r>
            <a:endParaRPr sz="3959">
              <a:latin typeface="Arial Black"/>
              <a:ea typeface="Arial Black"/>
              <a:cs typeface="Arial Black"/>
              <a:sym typeface="Arial Black"/>
            </a:endParaRPr>
          </a:p>
        </p:txBody>
      </p:sp>
      <p:sp>
        <p:nvSpPr>
          <p:cNvPr id="249" name="Google Shape;249;p30"/>
          <p:cNvSpPr/>
          <p:nvPr/>
        </p:nvSpPr>
        <p:spPr>
          <a:xfrm>
            <a:off x="1714630" y="4511397"/>
            <a:ext cx="8679600" cy="722700"/>
          </a:xfrm>
          <a:prstGeom prst="rect">
            <a:avLst/>
          </a:prstGeom>
          <a:solidFill>
            <a:srgbClr val="C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AR" sz="1400" u="none" cap="none" strike="noStrike">
                <a:solidFill>
                  <a:srgbClr val="FFFFFF"/>
                </a:solidFill>
                <a:latin typeface="Overpass ExtraLight"/>
                <a:ea typeface="Overpass ExtraLight"/>
                <a:cs typeface="Overpass ExtraLight"/>
                <a:sym typeface="Overpass ExtraLight"/>
              </a:rPr>
              <a:t>CONTAINER ORCHESTRATION</a:t>
            </a:r>
            <a:endParaRPr b="0" i="0" sz="1400" u="none" cap="none" strike="noStrike">
              <a:solidFill>
                <a:srgbClr val="FFFFFF"/>
              </a:solidFill>
              <a:latin typeface="Overpass ExtraLight"/>
              <a:ea typeface="Overpass ExtraLight"/>
              <a:cs typeface="Overpass ExtraLight"/>
              <a:sym typeface="Overpass ExtraLight"/>
            </a:endParaRPr>
          </a:p>
        </p:txBody>
      </p:sp>
      <p:sp>
        <p:nvSpPr>
          <p:cNvPr id="250" name="Google Shape;250;p30"/>
          <p:cNvSpPr/>
          <p:nvPr/>
        </p:nvSpPr>
        <p:spPr>
          <a:xfrm>
            <a:off x="1714553" y="1585575"/>
            <a:ext cx="2829900" cy="2925900"/>
          </a:xfrm>
          <a:prstGeom prst="rect">
            <a:avLst/>
          </a:prstGeom>
          <a:solidFill>
            <a:srgbClr val="3A81BA"/>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AR" sz="1400" u="none" cap="none" strike="noStrike">
                <a:solidFill>
                  <a:srgbClr val="FFFFFF"/>
                </a:solidFill>
                <a:latin typeface="Overpass ExtraLight"/>
                <a:ea typeface="Overpass ExtraLight"/>
                <a:cs typeface="Overpass ExtraLight"/>
                <a:sym typeface="Overpass ExtraLight"/>
              </a:rPr>
              <a:t>Node</a:t>
            </a:r>
            <a:endParaRPr b="0" i="0" sz="1400" u="none" cap="none" strike="noStrike">
              <a:solidFill>
                <a:srgbClr val="FFFFFF"/>
              </a:solidFill>
              <a:latin typeface="Overpass ExtraLight"/>
              <a:ea typeface="Overpass ExtraLight"/>
              <a:cs typeface="Overpass ExtraLight"/>
              <a:sym typeface="Overpass ExtraLight"/>
            </a:endParaRPr>
          </a:p>
        </p:txBody>
      </p:sp>
      <p:sp>
        <p:nvSpPr>
          <p:cNvPr id="251" name="Google Shape;251;p30"/>
          <p:cNvSpPr/>
          <p:nvPr/>
        </p:nvSpPr>
        <p:spPr>
          <a:xfrm>
            <a:off x="4639388" y="1585575"/>
            <a:ext cx="2829900" cy="2925900"/>
          </a:xfrm>
          <a:prstGeom prst="rect">
            <a:avLst/>
          </a:prstGeom>
          <a:solidFill>
            <a:srgbClr val="3A81BA"/>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AR" sz="1400" u="none" cap="none" strike="noStrike">
                <a:solidFill>
                  <a:srgbClr val="FFFFFF"/>
                </a:solidFill>
                <a:latin typeface="Overpass ExtraLight"/>
                <a:ea typeface="Overpass ExtraLight"/>
                <a:cs typeface="Overpass ExtraLight"/>
                <a:sym typeface="Overpass ExtraLight"/>
              </a:rPr>
              <a:t>Node</a:t>
            </a:r>
            <a:endParaRPr b="0" i="0" sz="1400" u="none" cap="none" strike="noStrike">
              <a:solidFill>
                <a:srgbClr val="FFFFFF"/>
              </a:solidFill>
              <a:latin typeface="Overpass ExtraLight"/>
              <a:ea typeface="Overpass ExtraLight"/>
              <a:cs typeface="Overpass ExtraLight"/>
              <a:sym typeface="Overpass ExtraLight"/>
            </a:endParaRPr>
          </a:p>
        </p:txBody>
      </p:sp>
      <p:sp>
        <p:nvSpPr>
          <p:cNvPr id="252" name="Google Shape;252;p30"/>
          <p:cNvSpPr/>
          <p:nvPr/>
        </p:nvSpPr>
        <p:spPr>
          <a:xfrm>
            <a:off x="7564222" y="1585575"/>
            <a:ext cx="2829900" cy="2925900"/>
          </a:xfrm>
          <a:prstGeom prst="rect">
            <a:avLst/>
          </a:prstGeom>
          <a:solidFill>
            <a:srgbClr val="3A81BA"/>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AR" sz="1400" u="none" cap="none" strike="noStrike">
                <a:solidFill>
                  <a:srgbClr val="FFFFFF"/>
                </a:solidFill>
                <a:latin typeface="Overpass ExtraLight"/>
                <a:ea typeface="Overpass ExtraLight"/>
                <a:cs typeface="Overpass ExtraLight"/>
                <a:sym typeface="Overpass ExtraLight"/>
              </a:rPr>
              <a:t>Node</a:t>
            </a:r>
            <a:endParaRPr b="0" i="0" sz="1400" u="none" cap="none" strike="noStrike">
              <a:solidFill>
                <a:srgbClr val="FFFFFF"/>
              </a:solidFill>
              <a:latin typeface="Overpass ExtraLight"/>
              <a:ea typeface="Overpass ExtraLight"/>
              <a:cs typeface="Overpass ExtraLight"/>
              <a:sym typeface="Overpass ExtraLight"/>
            </a:endParaRPr>
          </a:p>
        </p:txBody>
      </p:sp>
      <p:sp>
        <p:nvSpPr>
          <p:cNvPr id="253" name="Google Shape;253;p30"/>
          <p:cNvSpPr/>
          <p:nvPr/>
        </p:nvSpPr>
        <p:spPr>
          <a:xfrm>
            <a:off x="2010909" y="3854106"/>
            <a:ext cx="2326500" cy="5091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s-AR" sz="900" u="none" cap="none" strike="noStrike">
                <a:solidFill>
                  <a:srgbClr val="FFFFFF"/>
                </a:solidFill>
                <a:latin typeface="Overpass ExtraLight"/>
                <a:ea typeface="Overpass ExtraLight"/>
                <a:cs typeface="Overpass ExtraLight"/>
                <a:sym typeface="Overpass ExtraLight"/>
              </a:rPr>
              <a:t>Traditional Cloud-Native Java Stack</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54" name="Google Shape;254;p30"/>
          <p:cNvSpPr/>
          <p:nvPr/>
        </p:nvSpPr>
        <p:spPr>
          <a:xfrm>
            <a:off x="2010909" y="3293884"/>
            <a:ext cx="2326500" cy="5091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s-AR" sz="900" u="none" cap="none" strike="noStrike">
                <a:solidFill>
                  <a:srgbClr val="FFFFFF"/>
                </a:solidFill>
                <a:latin typeface="Overpass ExtraLight"/>
                <a:ea typeface="Overpass ExtraLight"/>
                <a:cs typeface="Overpass ExtraLight"/>
                <a:sym typeface="Overpass ExtraLight"/>
              </a:rPr>
              <a:t>Traditional Cloud-Native Java Stack</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55" name="Google Shape;255;p30"/>
          <p:cNvSpPr/>
          <p:nvPr/>
        </p:nvSpPr>
        <p:spPr>
          <a:xfrm>
            <a:off x="2010909" y="2733664"/>
            <a:ext cx="2326500" cy="5091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s-AR" sz="900" u="none" cap="none" strike="noStrike">
                <a:solidFill>
                  <a:srgbClr val="FFFFFF"/>
                </a:solidFill>
                <a:latin typeface="Overpass ExtraLight"/>
                <a:ea typeface="Overpass ExtraLight"/>
                <a:cs typeface="Overpass ExtraLight"/>
                <a:sym typeface="Overpass ExtraLight"/>
              </a:rPr>
              <a:t>Traditional Cloud-Native Java Stack</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56" name="Google Shape;256;p30"/>
          <p:cNvSpPr/>
          <p:nvPr/>
        </p:nvSpPr>
        <p:spPr>
          <a:xfrm>
            <a:off x="2010909" y="2173443"/>
            <a:ext cx="2326500" cy="5091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AR" sz="900" u="none" cap="none" strike="noStrike">
                <a:solidFill>
                  <a:srgbClr val="FFFFFF"/>
                </a:solidFill>
                <a:latin typeface="Overpass ExtraLight"/>
                <a:ea typeface="Overpass ExtraLight"/>
                <a:cs typeface="Overpass ExtraLight"/>
                <a:sym typeface="Overpass ExtraLight"/>
              </a:rPr>
              <a:t>Traditional </a:t>
            </a:r>
            <a:r>
              <a:rPr b="0" i="0" lang="es-AR" sz="900" u="none" cap="none" strike="noStrike">
                <a:solidFill>
                  <a:srgbClr val="FFFFFF"/>
                </a:solidFill>
                <a:latin typeface="Overpass ExtraLight"/>
                <a:ea typeface="Overpass ExtraLight"/>
                <a:cs typeface="Overpass ExtraLight"/>
                <a:sym typeface="Overpass ExtraLight"/>
              </a:rPr>
              <a:t>Cloud-Native </a:t>
            </a:r>
            <a:r>
              <a:rPr b="0" i="0" lang="es-AR" sz="900" u="none" cap="none" strike="noStrike">
                <a:solidFill>
                  <a:srgbClr val="FFFFFF"/>
                </a:solidFill>
                <a:latin typeface="Overpass ExtraLight"/>
                <a:ea typeface="Overpass ExtraLight"/>
                <a:cs typeface="Overpass ExtraLight"/>
                <a:sym typeface="Overpass ExtraLight"/>
              </a:rPr>
              <a:t>Java Stack</a:t>
            </a:r>
            <a:endParaRPr b="0" i="0" sz="900" u="none" cap="none" strike="noStrike">
              <a:solidFill>
                <a:srgbClr val="FFFFFF"/>
              </a:solidFill>
              <a:latin typeface="Overpass ExtraLight"/>
              <a:ea typeface="Overpass ExtraLight"/>
              <a:cs typeface="Overpass ExtraLight"/>
              <a:sym typeface="Overpass ExtraLight"/>
            </a:endParaRPr>
          </a:p>
        </p:txBody>
      </p:sp>
      <p:sp>
        <p:nvSpPr>
          <p:cNvPr id="257" name="Google Shape;257;p30"/>
          <p:cNvSpPr/>
          <p:nvPr/>
        </p:nvSpPr>
        <p:spPr>
          <a:xfrm>
            <a:off x="4964399" y="4086136"/>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58" name="Google Shape;258;p30"/>
          <p:cNvSpPr/>
          <p:nvPr/>
        </p:nvSpPr>
        <p:spPr>
          <a:xfrm>
            <a:off x="4964399" y="3750685"/>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59" name="Google Shape;259;p30"/>
          <p:cNvSpPr/>
          <p:nvPr/>
        </p:nvSpPr>
        <p:spPr>
          <a:xfrm>
            <a:off x="4964399" y="3415234"/>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0" name="Google Shape;260;p30"/>
          <p:cNvSpPr/>
          <p:nvPr/>
        </p:nvSpPr>
        <p:spPr>
          <a:xfrm>
            <a:off x="4964399" y="3079783"/>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1" name="Google Shape;261;p30"/>
          <p:cNvSpPr/>
          <p:nvPr/>
        </p:nvSpPr>
        <p:spPr>
          <a:xfrm>
            <a:off x="4964399" y="2744332"/>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2" name="Google Shape;262;p30"/>
          <p:cNvSpPr/>
          <p:nvPr/>
        </p:nvSpPr>
        <p:spPr>
          <a:xfrm>
            <a:off x="4964399" y="2408881"/>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3" name="Google Shape;263;p30"/>
          <p:cNvSpPr/>
          <p:nvPr/>
        </p:nvSpPr>
        <p:spPr>
          <a:xfrm>
            <a:off x="4964399" y="2076545"/>
            <a:ext cx="2326500" cy="277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NodeJS</a:t>
            </a:r>
            <a:endParaRPr b="0" i="0" sz="1000" u="none" cap="none" strike="noStrike">
              <a:solidFill>
                <a:srgbClr val="FFFFFF"/>
              </a:solidFill>
              <a:latin typeface="Overpass ExtraLight"/>
              <a:ea typeface="Overpass ExtraLight"/>
              <a:cs typeface="Overpass ExtraLight"/>
              <a:sym typeface="Overpass ExtraLight"/>
            </a:endParaRPr>
          </a:p>
        </p:txBody>
      </p:sp>
      <p:grpSp>
        <p:nvGrpSpPr>
          <p:cNvPr id="264" name="Google Shape;264;p30"/>
          <p:cNvGrpSpPr/>
          <p:nvPr/>
        </p:nvGrpSpPr>
        <p:grpSpPr>
          <a:xfrm>
            <a:off x="7815731" y="4086227"/>
            <a:ext cx="2326209" cy="277197"/>
            <a:chOff x="4771000" y="3400650"/>
            <a:chExt cx="1520100" cy="190200"/>
          </a:xfrm>
        </p:grpSpPr>
        <p:sp>
          <p:nvSpPr>
            <p:cNvPr id="265" name="Google Shape;265;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6" name="Google Shape;266;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67" name="Google Shape;267;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68" name="Google Shape;268;p30"/>
          <p:cNvGrpSpPr/>
          <p:nvPr/>
        </p:nvGrpSpPr>
        <p:grpSpPr>
          <a:xfrm>
            <a:off x="7815731" y="3750776"/>
            <a:ext cx="2326209" cy="277197"/>
            <a:chOff x="4771000" y="3400650"/>
            <a:chExt cx="1520100" cy="190200"/>
          </a:xfrm>
        </p:grpSpPr>
        <p:sp>
          <p:nvSpPr>
            <p:cNvPr id="269" name="Google Shape;269;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0" name="Google Shape;270;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1" name="Google Shape;271;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72" name="Google Shape;272;p30"/>
          <p:cNvGrpSpPr/>
          <p:nvPr/>
        </p:nvGrpSpPr>
        <p:grpSpPr>
          <a:xfrm>
            <a:off x="7815731" y="3415326"/>
            <a:ext cx="2326209" cy="277197"/>
            <a:chOff x="4771000" y="3400650"/>
            <a:chExt cx="1520100" cy="190200"/>
          </a:xfrm>
        </p:grpSpPr>
        <p:sp>
          <p:nvSpPr>
            <p:cNvPr id="273" name="Google Shape;273;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4" name="Google Shape;274;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5" name="Google Shape;275;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76" name="Google Shape;276;p30"/>
          <p:cNvGrpSpPr/>
          <p:nvPr/>
        </p:nvGrpSpPr>
        <p:grpSpPr>
          <a:xfrm>
            <a:off x="7815731" y="3079875"/>
            <a:ext cx="2326209" cy="277197"/>
            <a:chOff x="4771000" y="3400650"/>
            <a:chExt cx="1520100" cy="190200"/>
          </a:xfrm>
        </p:grpSpPr>
        <p:sp>
          <p:nvSpPr>
            <p:cNvPr id="277" name="Google Shape;277;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8" name="Google Shape;278;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79" name="Google Shape;279;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80" name="Google Shape;280;p30"/>
          <p:cNvGrpSpPr/>
          <p:nvPr/>
        </p:nvGrpSpPr>
        <p:grpSpPr>
          <a:xfrm>
            <a:off x="7815731" y="2744424"/>
            <a:ext cx="2326209" cy="277197"/>
            <a:chOff x="4771000" y="3400650"/>
            <a:chExt cx="1520100" cy="190200"/>
          </a:xfrm>
        </p:grpSpPr>
        <p:sp>
          <p:nvSpPr>
            <p:cNvPr id="281" name="Google Shape;281;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82" name="Google Shape;282;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83" name="Google Shape;283;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84" name="Google Shape;284;p30"/>
          <p:cNvGrpSpPr/>
          <p:nvPr/>
        </p:nvGrpSpPr>
        <p:grpSpPr>
          <a:xfrm>
            <a:off x="7815731" y="2408973"/>
            <a:ext cx="2326209" cy="277197"/>
            <a:chOff x="4771000" y="3400650"/>
            <a:chExt cx="1520100" cy="190200"/>
          </a:xfrm>
        </p:grpSpPr>
        <p:sp>
          <p:nvSpPr>
            <p:cNvPr id="285" name="Google Shape;285;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86" name="Google Shape;286;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87" name="Google Shape;287;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grpSp>
        <p:nvGrpSpPr>
          <p:cNvPr id="288" name="Google Shape;288;p30"/>
          <p:cNvGrpSpPr/>
          <p:nvPr/>
        </p:nvGrpSpPr>
        <p:grpSpPr>
          <a:xfrm>
            <a:off x="7815731" y="2076638"/>
            <a:ext cx="2326209" cy="277197"/>
            <a:chOff x="4771000" y="3400650"/>
            <a:chExt cx="1520100" cy="190200"/>
          </a:xfrm>
        </p:grpSpPr>
        <p:sp>
          <p:nvSpPr>
            <p:cNvPr id="289" name="Google Shape;289;p30"/>
            <p:cNvSpPr/>
            <p:nvPr/>
          </p:nvSpPr>
          <p:spPr>
            <a:xfrm>
              <a:off x="47710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90" name="Google Shape;290;p30"/>
            <p:cNvSpPr/>
            <p:nvPr/>
          </p:nvSpPr>
          <p:spPr>
            <a:xfrm>
              <a:off x="528895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sp>
          <p:nvSpPr>
            <p:cNvPr id="291" name="Google Shape;291;p30"/>
            <p:cNvSpPr/>
            <p:nvPr/>
          </p:nvSpPr>
          <p:spPr>
            <a:xfrm>
              <a:off x="5806900" y="3400650"/>
              <a:ext cx="484200" cy="190200"/>
            </a:xfrm>
            <a:prstGeom prst="rect">
              <a:avLst/>
            </a:prstGeom>
            <a:solidFill>
              <a:srgbClr val="0C34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AR" sz="1000" u="none" cap="none" strike="noStrike">
                  <a:solidFill>
                    <a:srgbClr val="FFFFFF"/>
                  </a:solidFill>
                  <a:latin typeface="Overpass ExtraLight"/>
                  <a:ea typeface="Overpass ExtraLight"/>
                  <a:cs typeface="Overpass ExtraLight"/>
                  <a:sym typeface="Overpass ExtraLight"/>
                </a:rPr>
                <a:t>Go</a:t>
              </a:r>
              <a:endParaRPr b="0" i="0" sz="1000" u="none" cap="none" strike="noStrike">
                <a:solidFill>
                  <a:srgbClr val="FFFFFF"/>
                </a:solidFill>
                <a:latin typeface="Overpass ExtraLight"/>
                <a:ea typeface="Overpass ExtraLight"/>
                <a:cs typeface="Overpass ExtraLight"/>
                <a:sym typeface="Overpass ExtraLight"/>
              </a:endParaRPr>
            </a:p>
          </p:txBody>
        </p:sp>
      </p:grpSp>
      <p:sp>
        <p:nvSpPr>
          <p:cNvPr id="292" name="Google Shape;292;p30"/>
          <p:cNvSpPr txBox="1"/>
          <p:nvPr/>
        </p:nvSpPr>
        <p:spPr>
          <a:xfrm>
            <a:off x="1772525" y="5337225"/>
            <a:ext cx="88689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AR" sz="1200">
                <a:latin typeface="Calibri"/>
                <a:ea typeface="Calibri"/>
                <a:cs typeface="Calibri"/>
                <a:sym typeface="Calibri"/>
              </a:rPr>
              <a:t>* From Apache Camel 3: the next generation of enterprise integration by Claus Ibsen &amp; Andrea Cosentino</a:t>
            </a:r>
            <a:endParaRPr i="1" sz="1200">
              <a:latin typeface="Calibri"/>
              <a:ea typeface="Calibri"/>
              <a:cs typeface="Calibri"/>
              <a:sym typeface="Calibri"/>
            </a:endParaRPr>
          </a:p>
          <a:p>
            <a:pPr indent="0" lvl="0" marL="0" rtl="0" algn="l">
              <a:spcBef>
                <a:spcPts val="0"/>
              </a:spcBef>
              <a:spcAft>
                <a:spcPts val="0"/>
              </a:spcAft>
              <a:buNone/>
            </a:pPr>
            <a:r>
              <a:rPr lang="es-A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298" name="Google Shape;298;p3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Java Fast Scaling Problem</a:t>
            </a:r>
            <a:endParaRPr sz="3959">
              <a:latin typeface="Arial Black"/>
              <a:ea typeface="Arial Black"/>
              <a:cs typeface="Arial Black"/>
              <a:sym typeface="Arial Black"/>
            </a:endParaRPr>
          </a:p>
        </p:txBody>
      </p:sp>
      <p:sp>
        <p:nvSpPr>
          <p:cNvPr id="299" name="Google Shape;299;p31"/>
          <p:cNvSpPr txBox="1"/>
          <p:nvPr/>
        </p:nvSpPr>
        <p:spPr>
          <a:xfrm>
            <a:off x="2404175" y="5292125"/>
            <a:ext cx="88689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AR" sz="1200">
                <a:latin typeface="Calibri"/>
                <a:ea typeface="Calibri"/>
                <a:cs typeface="Calibri"/>
                <a:sym typeface="Calibri"/>
              </a:rPr>
              <a:t>* From Apache Camel 3: the next generation of enterprise integration by Claus Ibsen &amp; Andrea Cosentino</a:t>
            </a:r>
            <a:endParaRPr i="1" sz="1200">
              <a:latin typeface="Calibri"/>
              <a:ea typeface="Calibri"/>
              <a:cs typeface="Calibri"/>
              <a:sym typeface="Calibri"/>
            </a:endParaRPr>
          </a:p>
          <a:p>
            <a:pPr indent="0" lvl="0" marL="0" rtl="0" algn="l">
              <a:spcBef>
                <a:spcPts val="0"/>
              </a:spcBef>
              <a:spcAft>
                <a:spcPts val="0"/>
              </a:spcAft>
              <a:buNone/>
            </a:pPr>
            <a:r>
              <a:rPr lang="es-AR">
                <a:latin typeface="Calibri"/>
                <a:ea typeface="Calibri"/>
                <a:cs typeface="Calibri"/>
                <a:sym typeface="Calibri"/>
              </a:rPr>
              <a:t> </a:t>
            </a:r>
            <a:endParaRPr>
              <a:latin typeface="Calibri"/>
              <a:ea typeface="Calibri"/>
              <a:cs typeface="Calibri"/>
              <a:sym typeface="Calibri"/>
            </a:endParaRPr>
          </a:p>
        </p:txBody>
      </p:sp>
      <p:sp>
        <p:nvSpPr>
          <p:cNvPr id="300" name="Google Shape;300;p31"/>
          <p:cNvSpPr txBox="1"/>
          <p:nvPr/>
        </p:nvSpPr>
        <p:spPr>
          <a:xfrm>
            <a:off x="2520175" y="3991140"/>
            <a:ext cx="2241600" cy="115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s-AR" sz="1600">
                <a:latin typeface="Overpass Light"/>
                <a:ea typeface="Overpass Light"/>
                <a:cs typeface="Overpass Light"/>
                <a:sym typeface="Overpass Light"/>
              </a:rPr>
              <a:t>SCALE-UP </a:t>
            </a:r>
            <a:endParaRPr sz="1600">
              <a:latin typeface="Overpass"/>
              <a:ea typeface="Overpass"/>
              <a:cs typeface="Overpass"/>
              <a:sym typeface="Overpass"/>
            </a:endParaRPr>
          </a:p>
        </p:txBody>
      </p:sp>
      <p:sp>
        <p:nvSpPr>
          <p:cNvPr id="301" name="Google Shape;301;p31"/>
          <p:cNvSpPr txBox="1"/>
          <p:nvPr/>
        </p:nvSpPr>
        <p:spPr>
          <a:xfrm>
            <a:off x="4901297" y="3991132"/>
            <a:ext cx="2448000" cy="115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s-AR" sz="1600">
                <a:latin typeface="Overpass Light"/>
                <a:ea typeface="Overpass Light"/>
                <a:cs typeface="Overpass Light"/>
                <a:sym typeface="Overpass Light"/>
              </a:rPr>
              <a:t>SCALE-DOWN </a:t>
            </a:r>
            <a:endParaRPr sz="1600">
              <a:latin typeface="Overpass"/>
              <a:ea typeface="Overpass"/>
              <a:cs typeface="Overpass"/>
              <a:sym typeface="Overpass"/>
            </a:endParaRPr>
          </a:p>
        </p:txBody>
      </p:sp>
      <p:sp>
        <p:nvSpPr>
          <p:cNvPr id="302" name="Google Shape;302;p31"/>
          <p:cNvSpPr txBox="1"/>
          <p:nvPr/>
        </p:nvSpPr>
        <p:spPr>
          <a:xfrm>
            <a:off x="7282419" y="3991140"/>
            <a:ext cx="2241600" cy="115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s-AR" sz="1600">
                <a:latin typeface="Overpass Light"/>
                <a:ea typeface="Overpass Light"/>
                <a:cs typeface="Overpass Light"/>
                <a:sym typeface="Overpass Light"/>
              </a:rPr>
              <a:t>SCALE-TO-</a:t>
            </a:r>
            <a:br>
              <a:rPr lang="es-AR" sz="1600">
                <a:latin typeface="Overpass Light"/>
                <a:ea typeface="Overpass Light"/>
                <a:cs typeface="Overpass Light"/>
                <a:sym typeface="Overpass Light"/>
              </a:rPr>
            </a:br>
            <a:r>
              <a:rPr lang="es-AR" sz="1600">
                <a:latin typeface="Overpass Light"/>
                <a:ea typeface="Overpass Light"/>
                <a:cs typeface="Overpass Light"/>
                <a:sym typeface="Overpass Light"/>
              </a:rPr>
              <a:t>ZERO </a:t>
            </a:r>
            <a:endParaRPr sz="1600">
              <a:latin typeface="Overpass Light"/>
              <a:ea typeface="Overpass Light"/>
              <a:cs typeface="Overpass Light"/>
              <a:sym typeface="Overpass Light"/>
            </a:endParaRPr>
          </a:p>
        </p:txBody>
      </p:sp>
      <p:sp>
        <p:nvSpPr>
          <p:cNvPr id="303" name="Google Shape;303;p31"/>
          <p:cNvSpPr/>
          <p:nvPr/>
        </p:nvSpPr>
        <p:spPr>
          <a:xfrm>
            <a:off x="2853457" y="1886826"/>
            <a:ext cx="1575000" cy="1575000"/>
          </a:xfrm>
          <a:prstGeom prst="ellipse">
            <a:avLst/>
          </a:prstGeom>
          <a:solidFill>
            <a:srgbClr val="004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p31"/>
          <p:cNvPicPr preferRelativeResize="0"/>
          <p:nvPr/>
        </p:nvPicPr>
        <p:blipFill rotWithShape="1">
          <a:blip r:embed="rId4">
            <a:alphaModFix/>
          </a:blip>
          <a:srcRect b="0" l="0" r="0" t="0"/>
          <a:stretch/>
        </p:blipFill>
        <p:spPr>
          <a:xfrm>
            <a:off x="3142612" y="2180381"/>
            <a:ext cx="996866" cy="988062"/>
          </a:xfrm>
          <a:prstGeom prst="rect">
            <a:avLst/>
          </a:prstGeom>
          <a:noFill/>
          <a:ln>
            <a:noFill/>
          </a:ln>
        </p:spPr>
      </p:pic>
      <p:sp>
        <p:nvSpPr>
          <p:cNvPr id="305" name="Google Shape;305;p31"/>
          <p:cNvSpPr/>
          <p:nvPr/>
        </p:nvSpPr>
        <p:spPr>
          <a:xfrm>
            <a:off x="5234579" y="1886826"/>
            <a:ext cx="1575000" cy="1575000"/>
          </a:xfrm>
          <a:prstGeom prst="ellipse">
            <a:avLst/>
          </a:prstGeom>
          <a:solidFill>
            <a:srgbClr val="004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1"/>
          <p:cNvSpPr/>
          <p:nvPr/>
        </p:nvSpPr>
        <p:spPr>
          <a:xfrm>
            <a:off x="7615701" y="1886826"/>
            <a:ext cx="1575000" cy="1575000"/>
          </a:xfrm>
          <a:prstGeom prst="ellipse">
            <a:avLst/>
          </a:prstGeom>
          <a:solidFill>
            <a:srgbClr val="004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31"/>
          <p:cNvPicPr preferRelativeResize="0"/>
          <p:nvPr/>
        </p:nvPicPr>
        <p:blipFill rotWithShape="1">
          <a:blip r:embed="rId5">
            <a:alphaModFix/>
          </a:blip>
          <a:srcRect b="0" l="0" r="0" t="0"/>
          <a:stretch/>
        </p:blipFill>
        <p:spPr>
          <a:xfrm>
            <a:off x="5523732" y="2180383"/>
            <a:ext cx="996866" cy="988051"/>
          </a:xfrm>
          <a:prstGeom prst="rect">
            <a:avLst/>
          </a:prstGeom>
          <a:noFill/>
          <a:ln>
            <a:noFill/>
          </a:ln>
        </p:spPr>
      </p:pic>
      <p:pic>
        <p:nvPicPr>
          <p:cNvPr id="308" name="Google Shape;308;p31"/>
          <p:cNvPicPr preferRelativeResize="0"/>
          <p:nvPr/>
        </p:nvPicPr>
        <p:blipFill rotWithShape="1">
          <a:blip r:embed="rId6">
            <a:alphaModFix/>
          </a:blip>
          <a:srcRect b="0" l="0" r="0" t="0"/>
          <a:stretch/>
        </p:blipFill>
        <p:spPr>
          <a:xfrm>
            <a:off x="8080076" y="2180381"/>
            <a:ext cx="753357" cy="9880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14" name="Google Shape;314;p32"/>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Quarkus</a:t>
            </a:r>
            <a:endParaRPr sz="3959">
              <a:latin typeface="Arial Black"/>
              <a:ea typeface="Arial Black"/>
              <a:cs typeface="Arial Black"/>
              <a:sym typeface="Arial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3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20" name="Google Shape;320;p33"/>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Kubernetes-native full stack Java framework.</a:t>
            </a:r>
            <a:endParaRPr/>
          </a:p>
          <a:p>
            <a:pPr indent="0" lvl="0" marL="457200" rtl="0" algn="l">
              <a:lnSpc>
                <a:spcPct val="200000"/>
              </a:lnSpc>
              <a:spcBef>
                <a:spcPts val="1000"/>
              </a:spcBef>
              <a:spcAft>
                <a:spcPts val="0"/>
              </a:spcAft>
              <a:buNone/>
            </a:pPr>
            <a:r>
              <a:t/>
            </a:r>
            <a:endParaRPr/>
          </a:p>
        </p:txBody>
      </p:sp>
      <p:sp>
        <p:nvSpPr>
          <p:cNvPr id="321" name="Google Shape;321;p3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Quarkus</a:t>
            </a:r>
            <a:endParaRPr sz="3959">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3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27" name="Google Shape;327;p34"/>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Kubernetes-native full stack Java framework.</a:t>
            </a:r>
            <a:endParaRPr/>
          </a:p>
          <a:p>
            <a:pPr indent="-431800" lvl="0" marL="457200" rtl="0" algn="l">
              <a:lnSpc>
                <a:spcPct val="200000"/>
              </a:lnSpc>
              <a:spcBef>
                <a:spcPts val="0"/>
              </a:spcBef>
              <a:spcAft>
                <a:spcPts val="0"/>
              </a:spcAft>
              <a:buSzPts val="3200"/>
              <a:buChar char="•"/>
            </a:pPr>
            <a:r>
              <a:rPr lang="es-AR"/>
              <a:t>Container first.</a:t>
            </a:r>
            <a:endParaRPr/>
          </a:p>
          <a:p>
            <a:pPr indent="0" lvl="0" marL="457200" rtl="0" algn="l">
              <a:lnSpc>
                <a:spcPct val="200000"/>
              </a:lnSpc>
              <a:spcBef>
                <a:spcPts val="1000"/>
              </a:spcBef>
              <a:spcAft>
                <a:spcPts val="0"/>
              </a:spcAft>
              <a:buNone/>
            </a:pPr>
            <a:r>
              <a:t/>
            </a:r>
            <a:endParaRPr/>
          </a:p>
        </p:txBody>
      </p:sp>
      <p:sp>
        <p:nvSpPr>
          <p:cNvPr id="328" name="Google Shape;328;p3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Quarkus</a:t>
            </a:r>
            <a:endParaRPr sz="3959">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34" name="Google Shape;334;p35"/>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Kubernetes-native full stack Java framework.</a:t>
            </a:r>
            <a:endParaRPr/>
          </a:p>
          <a:p>
            <a:pPr indent="-431800" lvl="0" marL="457200" rtl="0" algn="l">
              <a:lnSpc>
                <a:spcPct val="200000"/>
              </a:lnSpc>
              <a:spcBef>
                <a:spcPts val="0"/>
              </a:spcBef>
              <a:spcAft>
                <a:spcPts val="0"/>
              </a:spcAft>
              <a:buSzPts val="3200"/>
              <a:buChar char="•"/>
            </a:pPr>
            <a:r>
              <a:rPr lang="es-AR"/>
              <a:t>Container first.</a:t>
            </a:r>
            <a:endParaRPr/>
          </a:p>
          <a:p>
            <a:pPr indent="-431800" lvl="0" marL="457200" rtl="0" algn="l">
              <a:lnSpc>
                <a:spcPct val="200000"/>
              </a:lnSpc>
              <a:spcBef>
                <a:spcPts val="0"/>
              </a:spcBef>
              <a:spcAft>
                <a:spcPts val="0"/>
              </a:spcAft>
              <a:buSzPts val="3200"/>
              <a:buChar char="•"/>
            </a:pPr>
            <a:r>
              <a:rPr lang="es-AR"/>
              <a:t>Besides OpenJDK HotSpot, utilizes GraalVM Native Image very efficiently.</a:t>
            </a:r>
            <a:endParaRPr/>
          </a:p>
        </p:txBody>
      </p:sp>
      <p:sp>
        <p:nvSpPr>
          <p:cNvPr id="335" name="Google Shape;335;p35"/>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Quarkus</a:t>
            </a:r>
            <a:endParaRPr sz="3959">
              <a:latin typeface="Arial Black"/>
              <a:ea typeface="Arial Black"/>
              <a:cs typeface="Arial Black"/>
              <a:sym typeface="Arial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41" name="Google Shape;341;p3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Quarkus Performance</a:t>
            </a:r>
            <a:endParaRPr sz="3959">
              <a:latin typeface="Arial Black"/>
              <a:ea typeface="Arial Black"/>
              <a:cs typeface="Arial Black"/>
              <a:sym typeface="Arial Black"/>
            </a:endParaRPr>
          </a:p>
        </p:txBody>
      </p:sp>
      <p:pic>
        <p:nvPicPr>
          <p:cNvPr id="342" name="Google Shape;342;p36"/>
          <p:cNvPicPr preferRelativeResize="0"/>
          <p:nvPr/>
        </p:nvPicPr>
        <p:blipFill>
          <a:blip r:embed="rId4">
            <a:alphaModFix/>
          </a:blip>
          <a:stretch>
            <a:fillRect/>
          </a:stretch>
        </p:blipFill>
        <p:spPr>
          <a:xfrm>
            <a:off x="1540975" y="1396700"/>
            <a:ext cx="9110051" cy="42083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3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48" name="Google Shape;348;p3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Camel Quarkus?</a:t>
            </a:r>
            <a:endParaRPr sz="3959">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3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54" name="Google Shape;354;p38"/>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runtime to run Apache Camel components on top of Quarkus.</a:t>
            </a:r>
            <a:endParaRPr sz="3000"/>
          </a:p>
        </p:txBody>
      </p:sp>
      <p:sp>
        <p:nvSpPr>
          <p:cNvPr id="355" name="Google Shape;355;p38"/>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Camel Quarkus?</a:t>
            </a:r>
            <a:endParaRPr sz="3959">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2"/>
          <p:cNvPicPr preferRelativeResize="0"/>
          <p:nvPr/>
        </p:nvPicPr>
        <p:blipFill rotWithShape="1">
          <a:blip r:embed="rId3">
            <a:alphaModFix/>
          </a:blip>
          <a:srcRect b="0" l="0" r="0" t="0"/>
          <a:stretch/>
        </p:blipFill>
        <p:spPr>
          <a:xfrm>
            <a:off x="1588" y="1588"/>
            <a:ext cx="1587" cy="1587"/>
          </a:xfrm>
          <a:prstGeom prst="rect">
            <a:avLst/>
          </a:prstGeom>
          <a:noFill/>
          <a:ln>
            <a:noFill/>
          </a:ln>
        </p:spPr>
      </p:pic>
      <p:sp>
        <p:nvSpPr>
          <p:cNvPr id="103" name="Google Shape;103;p12"/>
          <p:cNvSpPr txBox="1"/>
          <p:nvPr>
            <p:ph idx="1" type="body"/>
          </p:nvPr>
        </p:nvSpPr>
        <p:spPr>
          <a:xfrm>
            <a:off x="838200" y="1417950"/>
            <a:ext cx="10515600" cy="4318500"/>
          </a:xfrm>
          <a:prstGeom prst="rect">
            <a:avLst/>
          </a:prstGeom>
          <a:noFill/>
          <a:ln>
            <a:noFill/>
          </a:ln>
        </p:spPr>
        <p:txBody>
          <a:bodyPr anchorCtr="0" anchor="t" bIns="45700" lIns="91425" spcFirstLastPara="1" rIns="91425" wrap="square" tIns="45700">
            <a:noAutofit/>
          </a:bodyPr>
          <a:lstStyle/>
          <a:p>
            <a:pPr indent="-431800" lvl="0" marL="457200" rtl="0" algn="l">
              <a:lnSpc>
                <a:spcPct val="140000"/>
              </a:lnSpc>
              <a:spcBef>
                <a:spcPts val="1000"/>
              </a:spcBef>
              <a:spcAft>
                <a:spcPts val="0"/>
              </a:spcAft>
              <a:buSzPts val="3200"/>
              <a:buChar char="●"/>
            </a:pPr>
            <a:r>
              <a:rPr lang="es-AR"/>
              <a:t>What is Cloud Native?</a:t>
            </a:r>
            <a:endParaRPr/>
          </a:p>
          <a:p>
            <a:pPr indent="-431800" lvl="0" marL="457200" rtl="0" algn="l">
              <a:lnSpc>
                <a:spcPct val="140000"/>
              </a:lnSpc>
              <a:spcBef>
                <a:spcPts val="0"/>
              </a:spcBef>
              <a:spcAft>
                <a:spcPts val="0"/>
              </a:spcAft>
              <a:buSzPts val="3200"/>
              <a:buChar char="●"/>
            </a:pPr>
            <a:r>
              <a:rPr lang="es-AR"/>
              <a:t>Introduction to GraalVM Native Image.</a:t>
            </a:r>
            <a:endParaRPr/>
          </a:p>
          <a:p>
            <a:pPr indent="-431800" lvl="0" marL="457200" rtl="0" algn="l">
              <a:lnSpc>
                <a:spcPct val="140000"/>
              </a:lnSpc>
              <a:spcBef>
                <a:spcPts val="0"/>
              </a:spcBef>
              <a:spcAft>
                <a:spcPts val="0"/>
              </a:spcAft>
              <a:buSzPts val="3200"/>
              <a:buChar char="●"/>
            </a:pPr>
            <a:r>
              <a:rPr lang="es-AR"/>
              <a:t>Introduction to Camel Quarkus.</a:t>
            </a:r>
            <a:endParaRPr/>
          </a:p>
          <a:p>
            <a:pPr indent="-431800" lvl="0" marL="457200" rtl="0" algn="l">
              <a:lnSpc>
                <a:spcPct val="140000"/>
              </a:lnSpc>
              <a:spcBef>
                <a:spcPts val="0"/>
              </a:spcBef>
              <a:spcAft>
                <a:spcPts val="0"/>
              </a:spcAft>
              <a:buSzPts val="3200"/>
              <a:buChar char="●"/>
            </a:pPr>
            <a:r>
              <a:rPr lang="es-AR"/>
              <a:t>Introduction to Knative.</a:t>
            </a:r>
            <a:endParaRPr/>
          </a:p>
          <a:p>
            <a:pPr indent="-431800" lvl="0" marL="457200" rtl="0" algn="l">
              <a:lnSpc>
                <a:spcPct val="140000"/>
              </a:lnSpc>
              <a:spcBef>
                <a:spcPts val="0"/>
              </a:spcBef>
              <a:spcAft>
                <a:spcPts val="0"/>
              </a:spcAft>
              <a:buSzPts val="3200"/>
              <a:buChar char="●"/>
            </a:pPr>
            <a:r>
              <a:rPr lang="es-AR"/>
              <a:t>Introduction to Tekton.</a:t>
            </a:r>
            <a:endParaRPr/>
          </a:p>
          <a:p>
            <a:pPr indent="-431800" lvl="0" marL="457200" rtl="0" algn="l">
              <a:lnSpc>
                <a:spcPct val="140000"/>
              </a:lnSpc>
              <a:spcBef>
                <a:spcPts val="0"/>
              </a:spcBef>
              <a:spcAft>
                <a:spcPts val="0"/>
              </a:spcAft>
              <a:buSzPts val="3200"/>
              <a:buChar char="●"/>
            </a:pPr>
            <a:r>
              <a:rPr lang="es-AR"/>
              <a:t>Put it all together with a Demo.</a:t>
            </a:r>
            <a:endParaRPr/>
          </a:p>
        </p:txBody>
      </p:sp>
      <p:sp>
        <p:nvSpPr>
          <p:cNvPr id="104" name="Google Shape;104;p12"/>
          <p:cNvSpPr txBox="1"/>
          <p:nvPr>
            <p:ph type="title"/>
          </p:nvPr>
        </p:nvSpPr>
        <p:spPr>
          <a:xfrm>
            <a:off x="838200" y="365126"/>
            <a:ext cx="10515600" cy="65279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Agenda</a:t>
            </a:r>
            <a:endParaRPr sz="3959">
              <a:latin typeface="Arial Black"/>
              <a:ea typeface="Arial Black"/>
              <a:cs typeface="Arial Black"/>
              <a:sym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61" name="Google Shape;361;p39"/>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runtime to run Apache Camel components on top of Quarkus.</a:t>
            </a:r>
            <a:endParaRPr sz="3000"/>
          </a:p>
          <a:p>
            <a:pPr indent="-419100" lvl="0" marL="457200" rtl="0" algn="l">
              <a:lnSpc>
                <a:spcPct val="200000"/>
              </a:lnSpc>
              <a:spcBef>
                <a:spcPts val="0"/>
              </a:spcBef>
              <a:spcAft>
                <a:spcPts val="0"/>
              </a:spcAft>
              <a:buSzPts val="3000"/>
              <a:buChar char="•"/>
            </a:pPr>
            <a:r>
              <a:rPr lang="es-AR" sz="3000"/>
              <a:t>Utilizes all performance optimizations brought by Quarkus.</a:t>
            </a:r>
            <a:endParaRPr sz="3000"/>
          </a:p>
        </p:txBody>
      </p:sp>
      <p:sp>
        <p:nvSpPr>
          <p:cNvPr id="362" name="Google Shape;362;p39"/>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Camel Quarkus?</a:t>
            </a:r>
            <a:endParaRPr sz="3959">
              <a:latin typeface="Arial Black"/>
              <a:ea typeface="Arial Black"/>
              <a:cs typeface="Arial Black"/>
              <a:sym typeface="Arial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68" name="Google Shape;368;p40"/>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runtime to run Apache Camel components on top of Quarkus.</a:t>
            </a:r>
            <a:endParaRPr sz="3000"/>
          </a:p>
          <a:p>
            <a:pPr indent="-419100" lvl="0" marL="457200" rtl="0" algn="l">
              <a:lnSpc>
                <a:spcPct val="200000"/>
              </a:lnSpc>
              <a:spcBef>
                <a:spcPts val="0"/>
              </a:spcBef>
              <a:spcAft>
                <a:spcPts val="0"/>
              </a:spcAft>
              <a:buSzPts val="3000"/>
              <a:buChar char="•"/>
            </a:pPr>
            <a:r>
              <a:rPr lang="es-AR" sz="3000"/>
              <a:t>Utilizes all performance optimizations brought by Quarkus.</a:t>
            </a:r>
            <a:endParaRPr sz="3000"/>
          </a:p>
          <a:p>
            <a:pPr indent="-419100" lvl="0" marL="457200" rtl="0" algn="l">
              <a:lnSpc>
                <a:spcPct val="200000"/>
              </a:lnSpc>
              <a:spcBef>
                <a:spcPts val="0"/>
              </a:spcBef>
              <a:spcAft>
                <a:spcPts val="0"/>
              </a:spcAft>
              <a:buSzPts val="3000"/>
              <a:buChar char="•"/>
            </a:pPr>
            <a:r>
              <a:rPr lang="es-AR" sz="3000"/>
              <a:t>Allows Camel routes to be compiled </a:t>
            </a:r>
            <a:r>
              <a:rPr b="1" lang="es-AR" sz="3000"/>
              <a:t>natively</a:t>
            </a:r>
            <a:r>
              <a:rPr lang="es-AR" sz="3000"/>
              <a:t> using GraalVM Native Image.</a:t>
            </a:r>
            <a:endParaRPr sz="3000"/>
          </a:p>
          <a:p>
            <a:pPr indent="0" lvl="0" marL="0" rtl="0" algn="l">
              <a:lnSpc>
                <a:spcPct val="100000"/>
              </a:lnSpc>
              <a:spcBef>
                <a:spcPts val="1000"/>
              </a:spcBef>
              <a:spcAft>
                <a:spcPts val="0"/>
              </a:spcAft>
              <a:buNone/>
            </a:pPr>
            <a:r>
              <a:t/>
            </a:r>
            <a:endParaRPr sz="3000"/>
          </a:p>
        </p:txBody>
      </p:sp>
      <p:sp>
        <p:nvSpPr>
          <p:cNvPr id="369" name="Google Shape;369;p4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Camel Quarkus?</a:t>
            </a:r>
            <a:endParaRPr sz="3959">
              <a:latin typeface="Arial Black"/>
              <a:ea typeface="Arial Black"/>
              <a:cs typeface="Arial Black"/>
              <a:sym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4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75" name="Google Shape;375;p4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Performance </a:t>
            </a:r>
            <a:r>
              <a:rPr lang="es-AR" sz="3959">
                <a:latin typeface="Arial Black"/>
                <a:ea typeface="Arial Black"/>
                <a:cs typeface="Arial Black"/>
                <a:sym typeface="Arial Black"/>
              </a:rPr>
              <a:t>Comparison</a:t>
            </a:r>
            <a:endParaRPr sz="3959">
              <a:latin typeface="Arial Black"/>
              <a:ea typeface="Arial Black"/>
              <a:cs typeface="Arial Black"/>
              <a:sym typeface="Arial Black"/>
            </a:endParaRPr>
          </a:p>
        </p:txBody>
      </p:sp>
      <p:sp>
        <p:nvSpPr>
          <p:cNvPr id="376" name="Google Shape;376;p41"/>
          <p:cNvSpPr txBox="1"/>
          <p:nvPr/>
        </p:nvSpPr>
        <p:spPr>
          <a:xfrm>
            <a:off x="1769400" y="3058675"/>
            <a:ext cx="8653200" cy="9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800">
                <a:latin typeface="Courier New"/>
                <a:ea typeface="Courier New"/>
                <a:cs typeface="Courier New"/>
                <a:sym typeface="Courier New"/>
              </a:rPr>
              <a:t> </a:t>
            </a:r>
            <a:r>
              <a:rPr lang="es-AR" sz="2100">
                <a:latin typeface="Courier New"/>
                <a:ea typeface="Courier New"/>
                <a:cs typeface="Courier New"/>
                <a:sym typeface="Courier New"/>
              </a:rPr>
              <a:t>from(timer("foo").period(1000))</a:t>
            </a:r>
            <a:endParaRPr sz="2100">
              <a:latin typeface="Courier New"/>
              <a:ea typeface="Courier New"/>
              <a:cs typeface="Courier New"/>
              <a:sym typeface="Courier New"/>
            </a:endParaRPr>
          </a:p>
          <a:p>
            <a:pPr indent="0" lvl="0" marL="0" rtl="0" algn="l">
              <a:spcBef>
                <a:spcPts val="0"/>
              </a:spcBef>
              <a:spcAft>
                <a:spcPts val="0"/>
              </a:spcAft>
              <a:buNone/>
            </a:pPr>
            <a:r>
              <a:rPr lang="es-AR" sz="2100">
                <a:latin typeface="Courier New"/>
                <a:ea typeface="Courier New"/>
                <a:cs typeface="Courier New"/>
                <a:sym typeface="Courier New"/>
              </a:rPr>
              <a:t>                .log("Hello World From ApacheCon");</a:t>
            </a:r>
            <a:endParaRPr sz="2100">
              <a:latin typeface="Courier New"/>
              <a:ea typeface="Courier New"/>
              <a:cs typeface="Courier New"/>
              <a:sym typeface="Courier New"/>
            </a:endParaRPr>
          </a:p>
          <a:p>
            <a:pPr indent="0" lvl="0" marL="0" rtl="0" algn="l">
              <a:spcBef>
                <a:spcPts val="0"/>
              </a:spcBef>
              <a:spcAft>
                <a:spcPts val="0"/>
              </a:spcAft>
              <a:buClr>
                <a:srgbClr val="000000"/>
              </a:buClr>
              <a:buSzPts val="1100"/>
              <a:buFont typeface="Arial"/>
              <a:buNone/>
            </a:pPr>
            <a:r>
              <a:t/>
            </a:r>
            <a:endParaRPr sz="1700"/>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4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82" name="Google Shape;382;p42"/>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Performance Comparison</a:t>
            </a:r>
            <a:endParaRPr sz="3959">
              <a:latin typeface="Arial Black"/>
              <a:ea typeface="Arial Black"/>
              <a:cs typeface="Arial Black"/>
              <a:sym typeface="Arial Black"/>
            </a:endParaRPr>
          </a:p>
        </p:txBody>
      </p:sp>
      <p:grpSp>
        <p:nvGrpSpPr>
          <p:cNvPr id="383" name="Google Shape;383;p42"/>
          <p:cNvGrpSpPr/>
          <p:nvPr/>
        </p:nvGrpSpPr>
        <p:grpSpPr>
          <a:xfrm>
            <a:off x="1308858" y="1872492"/>
            <a:ext cx="1919519" cy="835869"/>
            <a:chOff x="3686931" y="2991388"/>
            <a:chExt cx="1490194" cy="673817"/>
          </a:xfrm>
        </p:grpSpPr>
        <p:pic>
          <p:nvPicPr>
            <p:cNvPr id="384" name="Google Shape;384;p42"/>
            <p:cNvPicPr preferRelativeResize="0"/>
            <p:nvPr/>
          </p:nvPicPr>
          <p:blipFill rotWithShape="1">
            <a:blip r:embed="rId4">
              <a:alphaModFix/>
            </a:blip>
            <a:srcRect b="0" l="0" r="0" t="0"/>
            <a:stretch/>
          </p:blipFill>
          <p:spPr>
            <a:xfrm>
              <a:off x="3686931" y="3015632"/>
              <a:ext cx="649572" cy="649572"/>
            </a:xfrm>
            <a:prstGeom prst="rect">
              <a:avLst/>
            </a:prstGeom>
            <a:noFill/>
            <a:ln>
              <a:noFill/>
            </a:ln>
          </p:spPr>
        </p:pic>
        <p:pic>
          <p:nvPicPr>
            <p:cNvPr id="385" name="Google Shape;385;p42"/>
            <p:cNvPicPr preferRelativeResize="0"/>
            <p:nvPr/>
          </p:nvPicPr>
          <p:blipFill>
            <a:blip r:embed="rId5">
              <a:alphaModFix/>
            </a:blip>
            <a:stretch>
              <a:fillRect/>
            </a:stretch>
          </p:blipFill>
          <p:spPr>
            <a:xfrm>
              <a:off x="4455375" y="2991388"/>
              <a:ext cx="721750" cy="649575"/>
            </a:xfrm>
            <a:prstGeom prst="rect">
              <a:avLst/>
            </a:prstGeom>
            <a:noFill/>
            <a:ln>
              <a:noFill/>
            </a:ln>
          </p:spPr>
        </p:pic>
      </p:grpSp>
      <p:sp>
        <p:nvSpPr>
          <p:cNvPr id="386" name="Google Shape;386;p42"/>
          <p:cNvSpPr txBox="1"/>
          <p:nvPr/>
        </p:nvSpPr>
        <p:spPr>
          <a:xfrm>
            <a:off x="1308844" y="2804685"/>
            <a:ext cx="21066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SpringBoot</a:t>
            </a:r>
            <a:endParaRPr sz="1600"/>
          </a:p>
        </p:txBody>
      </p:sp>
      <p:sp>
        <p:nvSpPr>
          <p:cNvPr id="387" name="Google Shape;387;p42"/>
          <p:cNvSpPr txBox="1"/>
          <p:nvPr/>
        </p:nvSpPr>
        <p:spPr>
          <a:xfrm>
            <a:off x="822075"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~400MB</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3s</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393" name="Google Shape;393;p4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Performance Comparison</a:t>
            </a:r>
            <a:endParaRPr sz="3959">
              <a:latin typeface="Arial Black"/>
              <a:ea typeface="Arial Black"/>
              <a:cs typeface="Arial Black"/>
              <a:sym typeface="Arial Black"/>
            </a:endParaRPr>
          </a:p>
        </p:txBody>
      </p:sp>
      <p:cxnSp>
        <p:nvCxnSpPr>
          <p:cNvPr id="394" name="Google Shape;394;p43"/>
          <p:cNvCxnSpPr/>
          <p:nvPr/>
        </p:nvCxnSpPr>
        <p:spPr>
          <a:xfrm>
            <a:off x="4172490" y="1764547"/>
            <a:ext cx="0" cy="4011900"/>
          </a:xfrm>
          <a:prstGeom prst="straightConnector1">
            <a:avLst/>
          </a:prstGeom>
          <a:noFill/>
          <a:ln cap="flat" cmpd="sng" w="19050">
            <a:solidFill>
              <a:srgbClr val="595959"/>
            </a:solidFill>
            <a:prstDash val="solid"/>
            <a:round/>
            <a:headEnd len="med" w="med" type="none"/>
            <a:tailEnd len="med" w="med" type="none"/>
          </a:ln>
        </p:spPr>
      </p:cxnSp>
      <p:grpSp>
        <p:nvGrpSpPr>
          <p:cNvPr id="395" name="Google Shape;395;p43"/>
          <p:cNvGrpSpPr/>
          <p:nvPr/>
        </p:nvGrpSpPr>
        <p:grpSpPr>
          <a:xfrm>
            <a:off x="1308858" y="1872492"/>
            <a:ext cx="1919519" cy="835869"/>
            <a:chOff x="3686931" y="2991388"/>
            <a:chExt cx="1490194" cy="673817"/>
          </a:xfrm>
        </p:grpSpPr>
        <p:pic>
          <p:nvPicPr>
            <p:cNvPr id="396" name="Google Shape;396;p43"/>
            <p:cNvPicPr preferRelativeResize="0"/>
            <p:nvPr/>
          </p:nvPicPr>
          <p:blipFill rotWithShape="1">
            <a:blip r:embed="rId4">
              <a:alphaModFix/>
            </a:blip>
            <a:srcRect b="0" l="0" r="0" t="0"/>
            <a:stretch/>
          </p:blipFill>
          <p:spPr>
            <a:xfrm>
              <a:off x="3686931" y="3015632"/>
              <a:ext cx="649572" cy="649572"/>
            </a:xfrm>
            <a:prstGeom prst="rect">
              <a:avLst/>
            </a:prstGeom>
            <a:noFill/>
            <a:ln>
              <a:noFill/>
            </a:ln>
          </p:spPr>
        </p:pic>
        <p:pic>
          <p:nvPicPr>
            <p:cNvPr id="397" name="Google Shape;397;p43"/>
            <p:cNvPicPr preferRelativeResize="0"/>
            <p:nvPr/>
          </p:nvPicPr>
          <p:blipFill>
            <a:blip r:embed="rId5">
              <a:alphaModFix/>
            </a:blip>
            <a:stretch>
              <a:fillRect/>
            </a:stretch>
          </p:blipFill>
          <p:spPr>
            <a:xfrm>
              <a:off x="4455375" y="2991388"/>
              <a:ext cx="721750" cy="649575"/>
            </a:xfrm>
            <a:prstGeom prst="rect">
              <a:avLst/>
            </a:prstGeom>
            <a:noFill/>
            <a:ln>
              <a:noFill/>
            </a:ln>
          </p:spPr>
        </p:pic>
      </p:grpSp>
      <p:sp>
        <p:nvSpPr>
          <p:cNvPr id="398" name="Google Shape;398;p43"/>
          <p:cNvSpPr txBox="1"/>
          <p:nvPr/>
        </p:nvSpPr>
        <p:spPr>
          <a:xfrm>
            <a:off x="1308844" y="2804685"/>
            <a:ext cx="21066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SpringBoot</a:t>
            </a:r>
            <a:endParaRPr sz="1600"/>
          </a:p>
        </p:txBody>
      </p:sp>
      <p:sp>
        <p:nvSpPr>
          <p:cNvPr id="399" name="Google Shape;399;p43"/>
          <p:cNvSpPr txBox="1"/>
          <p:nvPr/>
        </p:nvSpPr>
        <p:spPr>
          <a:xfrm>
            <a:off x="822075"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~400MB</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3s</a:t>
            </a:r>
            <a:endParaRPr sz="1500"/>
          </a:p>
        </p:txBody>
      </p:sp>
      <p:grpSp>
        <p:nvGrpSpPr>
          <p:cNvPr id="400" name="Google Shape;400;p43"/>
          <p:cNvGrpSpPr/>
          <p:nvPr/>
        </p:nvGrpSpPr>
        <p:grpSpPr>
          <a:xfrm>
            <a:off x="5223987" y="1872472"/>
            <a:ext cx="1824712" cy="805792"/>
            <a:chOff x="6147299" y="274000"/>
            <a:chExt cx="1416592" cy="649570"/>
          </a:xfrm>
        </p:grpSpPr>
        <p:pic>
          <p:nvPicPr>
            <p:cNvPr id="401" name="Google Shape;401;p43"/>
            <p:cNvPicPr preferRelativeResize="0"/>
            <p:nvPr/>
          </p:nvPicPr>
          <p:blipFill rotWithShape="1">
            <a:blip r:embed="rId4">
              <a:alphaModFix/>
            </a:blip>
            <a:srcRect b="0" l="0" r="0" t="0"/>
            <a:stretch/>
          </p:blipFill>
          <p:spPr>
            <a:xfrm>
              <a:off x="6147299" y="274000"/>
              <a:ext cx="624939" cy="649570"/>
            </a:xfrm>
            <a:prstGeom prst="rect">
              <a:avLst/>
            </a:prstGeom>
            <a:noFill/>
            <a:ln>
              <a:noFill/>
            </a:ln>
          </p:spPr>
        </p:pic>
        <p:pic>
          <p:nvPicPr>
            <p:cNvPr id="402" name="Google Shape;402;p43"/>
            <p:cNvPicPr preferRelativeResize="0"/>
            <p:nvPr/>
          </p:nvPicPr>
          <p:blipFill rotWithShape="1">
            <a:blip r:embed="rId6">
              <a:alphaModFix/>
            </a:blip>
            <a:srcRect b="0" l="0" r="82608" t="0"/>
            <a:stretch/>
          </p:blipFill>
          <p:spPr>
            <a:xfrm>
              <a:off x="6938941" y="312450"/>
              <a:ext cx="624950" cy="572700"/>
            </a:xfrm>
            <a:prstGeom prst="rect">
              <a:avLst/>
            </a:prstGeom>
            <a:noFill/>
            <a:ln>
              <a:noFill/>
            </a:ln>
          </p:spPr>
        </p:pic>
      </p:grpSp>
      <p:sp>
        <p:nvSpPr>
          <p:cNvPr id="403" name="Google Shape;403;p43"/>
          <p:cNvSpPr txBox="1"/>
          <p:nvPr/>
        </p:nvSpPr>
        <p:spPr>
          <a:xfrm>
            <a:off x="5305678" y="2804669"/>
            <a:ext cx="19653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Quarkus</a:t>
            </a:r>
            <a:endParaRPr sz="1600"/>
          </a:p>
        </p:txBody>
      </p:sp>
      <p:sp>
        <p:nvSpPr>
          <p:cNvPr id="404" name="Google Shape;404;p43"/>
          <p:cNvSpPr txBox="1"/>
          <p:nvPr/>
        </p:nvSpPr>
        <p:spPr>
          <a:xfrm>
            <a:off x="4484606"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~200MB</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0.9s</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4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10" name="Google Shape;410;p4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Performance Comparison</a:t>
            </a:r>
            <a:endParaRPr sz="3959">
              <a:latin typeface="Arial Black"/>
              <a:ea typeface="Arial Black"/>
              <a:cs typeface="Arial Black"/>
              <a:sym typeface="Arial Black"/>
            </a:endParaRPr>
          </a:p>
        </p:txBody>
      </p:sp>
      <p:grpSp>
        <p:nvGrpSpPr>
          <p:cNvPr id="411" name="Google Shape;411;p44"/>
          <p:cNvGrpSpPr/>
          <p:nvPr/>
        </p:nvGrpSpPr>
        <p:grpSpPr>
          <a:xfrm>
            <a:off x="8774515" y="1545602"/>
            <a:ext cx="1824712" cy="805792"/>
            <a:chOff x="6147299" y="274000"/>
            <a:chExt cx="1416592" cy="649570"/>
          </a:xfrm>
        </p:grpSpPr>
        <p:pic>
          <p:nvPicPr>
            <p:cNvPr id="412" name="Google Shape;412;p44"/>
            <p:cNvPicPr preferRelativeResize="0"/>
            <p:nvPr/>
          </p:nvPicPr>
          <p:blipFill rotWithShape="1">
            <a:blip r:embed="rId4">
              <a:alphaModFix/>
            </a:blip>
            <a:srcRect b="0" l="0" r="0" t="0"/>
            <a:stretch/>
          </p:blipFill>
          <p:spPr>
            <a:xfrm>
              <a:off x="6147299" y="274000"/>
              <a:ext cx="624939" cy="649570"/>
            </a:xfrm>
            <a:prstGeom prst="rect">
              <a:avLst/>
            </a:prstGeom>
            <a:noFill/>
            <a:ln>
              <a:noFill/>
            </a:ln>
          </p:spPr>
        </p:pic>
        <p:pic>
          <p:nvPicPr>
            <p:cNvPr id="413" name="Google Shape;413;p44"/>
            <p:cNvPicPr preferRelativeResize="0"/>
            <p:nvPr/>
          </p:nvPicPr>
          <p:blipFill rotWithShape="1">
            <a:blip r:embed="rId5">
              <a:alphaModFix/>
            </a:blip>
            <a:srcRect b="0" l="0" r="82608" t="0"/>
            <a:stretch/>
          </p:blipFill>
          <p:spPr>
            <a:xfrm>
              <a:off x="6938941" y="312450"/>
              <a:ext cx="624950" cy="572700"/>
            </a:xfrm>
            <a:prstGeom prst="rect">
              <a:avLst/>
            </a:prstGeom>
            <a:noFill/>
            <a:ln>
              <a:noFill/>
            </a:ln>
          </p:spPr>
        </p:pic>
      </p:grpSp>
      <p:sp>
        <p:nvSpPr>
          <p:cNvPr id="414" name="Google Shape;414;p44"/>
          <p:cNvSpPr txBox="1"/>
          <p:nvPr/>
        </p:nvSpPr>
        <p:spPr>
          <a:xfrm>
            <a:off x="8520210" y="3100744"/>
            <a:ext cx="29076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Quarkus Native</a:t>
            </a:r>
            <a:endParaRPr sz="1600"/>
          </a:p>
        </p:txBody>
      </p:sp>
      <p:cxnSp>
        <p:nvCxnSpPr>
          <p:cNvPr id="415" name="Google Shape;415;p44"/>
          <p:cNvCxnSpPr/>
          <p:nvPr/>
        </p:nvCxnSpPr>
        <p:spPr>
          <a:xfrm>
            <a:off x="4172490" y="1764547"/>
            <a:ext cx="0" cy="4011900"/>
          </a:xfrm>
          <a:prstGeom prst="straightConnector1">
            <a:avLst/>
          </a:prstGeom>
          <a:noFill/>
          <a:ln cap="flat" cmpd="sng" w="19050">
            <a:solidFill>
              <a:srgbClr val="595959"/>
            </a:solidFill>
            <a:prstDash val="solid"/>
            <a:round/>
            <a:headEnd len="med" w="med" type="none"/>
            <a:tailEnd len="med" w="med" type="none"/>
          </a:ln>
        </p:spPr>
      </p:cxnSp>
      <p:cxnSp>
        <p:nvCxnSpPr>
          <p:cNvPr id="416" name="Google Shape;416;p44"/>
          <p:cNvCxnSpPr/>
          <p:nvPr/>
        </p:nvCxnSpPr>
        <p:spPr>
          <a:xfrm>
            <a:off x="7943128" y="1764547"/>
            <a:ext cx="0" cy="4011900"/>
          </a:xfrm>
          <a:prstGeom prst="straightConnector1">
            <a:avLst/>
          </a:prstGeom>
          <a:noFill/>
          <a:ln cap="flat" cmpd="sng" w="19050">
            <a:solidFill>
              <a:srgbClr val="595959"/>
            </a:solidFill>
            <a:prstDash val="solid"/>
            <a:round/>
            <a:headEnd len="med" w="med" type="none"/>
            <a:tailEnd len="med" w="med" type="none"/>
          </a:ln>
        </p:spPr>
      </p:cxnSp>
      <p:grpSp>
        <p:nvGrpSpPr>
          <p:cNvPr id="417" name="Google Shape;417;p44"/>
          <p:cNvGrpSpPr/>
          <p:nvPr/>
        </p:nvGrpSpPr>
        <p:grpSpPr>
          <a:xfrm>
            <a:off x="1308858" y="1872492"/>
            <a:ext cx="1919519" cy="835869"/>
            <a:chOff x="3686931" y="2991388"/>
            <a:chExt cx="1490194" cy="673817"/>
          </a:xfrm>
        </p:grpSpPr>
        <p:pic>
          <p:nvPicPr>
            <p:cNvPr id="418" name="Google Shape;418;p44"/>
            <p:cNvPicPr preferRelativeResize="0"/>
            <p:nvPr/>
          </p:nvPicPr>
          <p:blipFill rotWithShape="1">
            <a:blip r:embed="rId4">
              <a:alphaModFix/>
            </a:blip>
            <a:srcRect b="0" l="0" r="0" t="0"/>
            <a:stretch/>
          </p:blipFill>
          <p:spPr>
            <a:xfrm>
              <a:off x="3686931" y="3015632"/>
              <a:ext cx="649572" cy="649572"/>
            </a:xfrm>
            <a:prstGeom prst="rect">
              <a:avLst/>
            </a:prstGeom>
            <a:noFill/>
            <a:ln>
              <a:noFill/>
            </a:ln>
          </p:spPr>
        </p:pic>
        <p:pic>
          <p:nvPicPr>
            <p:cNvPr id="419" name="Google Shape;419;p44"/>
            <p:cNvPicPr preferRelativeResize="0"/>
            <p:nvPr/>
          </p:nvPicPr>
          <p:blipFill>
            <a:blip r:embed="rId6">
              <a:alphaModFix/>
            </a:blip>
            <a:stretch>
              <a:fillRect/>
            </a:stretch>
          </p:blipFill>
          <p:spPr>
            <a:xfrm>
              <a:off x="4455375" y="2991388"/>
              <a:ext cx="721750" cy="649575"/>
            </a:xfrm>
            <a:prstGeom prst="rect">
              <a:avLst/>
            </a:prstGeom>
            <a:noFill/>
            <a:ln>
              <a:noFill/>
            </a:ln>
          </p:spPr>
        </p:pic>
      </p:grpSp>
      <p:sp>
        <p:nvSpPr>
          <p:cNvPr id="420" name="Google Shape;420;p44"/>
          <p:cNvSpPr txBox="1"/>
          <p:nvPr/>
        </p:nvSpPr>
        <p:spPr>
          <a:xfrm>
            <a:off x="1308844" y="2804685"/>
            <a:ext cx="21066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SpringBoot</a:t>
            </a:r>
            <a:endParaRPr sz="1600"/>
          </a:p>
        </p:txBody>
      </p:sp>
      <p:sp>
        <p:nvSpPr>
          <p:cNvPr id="421" name="Google Shape;421;p44"/>
          <p:cNvSpPr txBox="1"/>
          <p:nvPr/>
        </p:nvSpPr>
        <p:spPr>
          <a:xfrm>
            <a:off x="822075"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~400MB</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3s</a:t>
            </a:r>
            <a:endParaRPr sz="1500"/>
          </a:p>
        </p:txBody>
      </p:sp>
      <p:grpSp>
        <p:nvGrpSpPr>
          <p:cNvPr id="422" name="Google Shape;422;p44"/>
          <p:cNvGrpSpPr/>
          <p:nvPr/>
        </p:nvGrpSpPr>
        <p:grpSpPr>
          <a:xfrm>
            <a:off x="5223987" y="1872472"/>
            <a:ext cx="1824712" cy="805792"/>
            <a:chOff x="6147299" y="274000"/>
            <a:chExt cx="1416592" cy="649570"/>
          </a:xfrm>
        </p:grpSpPr>
        <p:pic>
          <p:nvPicPr>
            <p:cNvPr id="423" name="Google Shape;423;p44"/>
            <p:cNvPicPr preferRelativeResize="0"/>
            <p:nvPr/>
          </p:nvPicPr>
          <p:blipFill rotWithShape="1">
            <a:blip r:embed="rId4">
              <a:alphaModFix/>
            </a:blip>
            <a:srcRect b="0" l="0" r="0" t="0"/>
            <a:stretch/>
          </p:blipFill>
          <p:spPr>
            <a:xfrm>
              <a:off x="6147299" y="274000"/>
              <a:ext cx="624939" cy="649570"/>
            </a:xfrm>
            <a:prstGeom prst="rect">
              <a:avLst/>
            </a:prstGeom>
            <a:noFill/>
            <a:ln>
              <a:noFill/>
            </a:ln>
          </p:spPr>
        </p:pic>
        <p:pic>
          <p:nvPicPr>
            <p:cNvPr id="424" name="Google Shape;424;p44"/>
            <p:cNvPicPr preferRelativeResize="0"/>
            <p:nvPr/>
          </p:nvPicPr>
          <p:blipFill rotWithShape="1">
            <a:blip r:embed="rId5">
              <a:alphaModFix/>
            </a:blip>
            <a:srcRect b="0" l="0" r="82608" t="0"/>
            <a:stretch/>
          </p:blipFill>
          <p:spPr>
            <a:xfrm>
              <a:off x="6938941" y="312450"/>
              <a:ext cx="624950" cy="572700"/>
            </a:xfrm>
            <a:prstGeom prst="rect">
              <a:avLst/>
            </a:prstGeom>
            <a:noFill/>
            <a:ln>
              <a:noFill/>
            </a:ln>
          </p:spPr>
        </p:pic>
      </p:grpSp>
      <p:sp>
        <p:nvSpPr>
          <p:cNvPr id="425" name="Google Shape;425;p44"/>
          <p:cNvSpPr txBox="1"/>
          <p:nvPr/>
        </p:nvSpPr>
        <p:spPr>
          <a:xfrm>
            <a:off x="5305678" y="2804669"/>
            <a:ext cx="19653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600"/>
              <a:t>Camel Quarkus</a:t>
            </a:r>
            <a:endParaRPr sz="1600"/>
          </a:p>
        </p:txBody>
      </p:sp>
      <p:pic>
        <p:nvPicPr>
          <p:cNvPr id="426" name="Google Shape;426;p44"/>
          <p:cNvPicPr preferRelativeResize="0"/>
          <p:nvPr/>
        </p:nvPicPr>
        <p:blipFill>
          <a:blip r:embed="rId7">
            <a:alphaModFix/>
          </a:blip>
          <a:stretch>
            <a:fillRect/>
          </a:stretch>
        </p:blipFill>
        <p:spPr>
          <a:xfrm>
            <a:off x="8997391" y="2404393"/>
            <a:ext cx="1488366" cy="643350"/>
          </a:xfrm>
          <a:prstGeom prst="rect">
            <a:avLst/>
          </a:prstGeom>
          <a:noFill/>
          <a:ln>
            <a:noFill/>
          </a:ln>
        </p:spPr>
      </p:pic>
      <p:sp>
        <p:nvSpPr>
          <p:cNvPr id="427" name="Google Shape;427;p44"/>
          <p:cNvSpPr txBox="1"/>
          <p:nvPr/>
        </p:nvSpPr>
        <p:spPr>
          <a:xfrm>
            <a:off x="4484606"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~200MB</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0.9s</a:t>
            </a:r>
            <a:endParaRPr sz="1500"/>
          </a:p>
        </p:txBody>
      </p:sp>
      <p:sp>
        <p:nvSpPr>
          <p:cNvPr id="428" name="Google Shape;428;p44"/>
          <p:cNvSpPr txBox="1"/>
          <p:nvPr/>
        </p:nvSpPr>
        <p:spPr>
          <a:xfrm>
            <a:off x="8255244" y="3863895"/>
            <a:ext cx="3146400" cy="11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500"/>
              <a:t>Memory used (RSS) ~</a:t>
            </a:r>
            <a:r>
              <a:rPr b="1" lang="es-AR" sz="1500"/>
              <a:t>30MB</a:t>
            </a:r>
            <a:endParaRPr b="1" sz="1500"/>
          </a:p>
          <a:p>
            <a:pPr indent="0" lvl="0" marL="0" rtl="0" algn="l">
              <a:spcBef>
                <a:spcPts val="0"/>
              </a:spcBef>
              <a:spcAft>
                <a:spcPts val="0"/>
              </a:spcAft>
              <a:buNone/>
            </a:pPr>
            <a:r>
              <a:t/>
            </a:r>
            <a:endParaRPr sz="1500"/>
          </a:p>
          <a:p>
            <a:pPr indent="0" lvl="0" marL="0" rtl="0" algn="l">
              <a:spcBef>
                <a:spcPts val="0"/>
              </a:spcBef>
              <a:spcAft>
                <a:spcPts val="0"/>
              </a:spcAft>
              <a:buNone/>
            </a:pPr>
            <a:r>
              <a:rPr lang="es-AR" sz="1500"/>
              <a:t>Startup time ~ </a:t>
            </a:r>
            <a:r>
              <a:rPr b="1" lang="es-AR" sz="1500"/>
              <a:t>0.3s</a:t>
            </a:r>
            <a:endParaRPr b="1" sz="1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4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34" name="Google Shape;434;p45"/>
          <p:cNvSpPr txBox="1"/>
          <p:nvPr>
            <p:ph idx="1" type="body"/>
          </p:nvPr>
        </p:nvSpPr>
        <p:spPr>
          <a:xfrm>
            <a:off x="791650" y="701600"/>
            <a:ext cx="8749500" cy="4092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115000"/>
              </a:lnSpc>
              <a:spcBef>
                <a:spcPts val="1000"/>
              </a:spcBef>
              <a:spcAft>
                <a:spcPts val="0"/>
              </a:spcAft>
              <a:buNone/>
            </a:pPr>
            <a:r>
              <a:rPr b="1" lang="es-AR" sz="6000"/>
              <a:t>Introduction To </a:t>
            </a:r>
            <a:endParaRPr b="1" sz="6000"/>
          </a:p>
          <a:p>
            <a:pPr indent="0" lvl="0" marL="0" rtl="0" algn="l">
              <a:lnSpc>
                <a:spcPct val="115000"/>
              </a:lnSpc>
              <a:spcBef>
                <a:spcPts val="1000"/>
              </a:spcBef>
              <a:spcAft>
                <a:spcPts val="0"/>
              </a:spcAft>
              <a:buNone/>
            </a:pPr>
            <a:r>
              <a:rPr b="1" lang="es-AR" sz="6000"/>
              <a:t>        Knative             </a:t>
            </a:r>
            <a:endParaRPr b="1" sz="6000"/>
          </a:p>
        </p:txBody>
      </p:sp>
      <p:pic>
        <p:nvPicPr>
          <p:cNvPr descr="GitHub - knative/docs: User documentation for Knative components." id="435" name="Google Shape;435;p45"/>
          <p:cNvPicPr preferRelativeResize="0"/>
          <p:nvPr/>
        </p:nvPicPr>
        <p:blipFill>
          <a:blip r:embed="rId4">
            <a:alphaModFix/>
          </a:blip>
          <a:stretch>
            <a:fillRect/>
          </a:stretch>
        </p:blipFill>
        <p:spPr>
          <a:xfrm>
            <a:off x="844375" y="2985400"/>
            <a:ext cx="1243975" cy="1243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4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41" name="Google Shape;441;p4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Knative?</a:t>
            </a:r>
            <a:endParaRPr sz="3959">
              <a:latin typeface="Arial Black"/>
              <a:ea typeface="Arial Black"/>
              <a:cs typeface="Arial Black"/>
              <a:sym typeface="Arial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4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47" name="Google Shape;447;p47"/>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1000"/>
              </a:spcBef>
              <a:spcAft>
                <a:spcPts val="0"/>
              </a:spcAft>
              <a:buSzPts val="3000"/>
              <a:buChar char="•"/>
            </a:pPr>
            <a:r>
              <a:rPr lang="es-AR" sz="3000"/>
              <a:t>A simplified set of tools to manage containers on Kubernetes.  </a:t>
            </a:r>
            <a:endParaRPr sz="3000"/>
          </a:p>
          <a:p>
            <a:pPr indent="0" lvl="0" marL="0" rtl="0" algn="l">
              <a:lnSpc>
                <a:spcPct val="150000"/>
              </a:lnSpc>
              <a:spcBef>
                <a:spcPts val="1000"/>
              </a:spcBef>
              <a:spcAft>
                <a:spcPts val="0"/>
              </a:spcAft>
              <a:buNone/>
            </a:pPr>
            <a:r>
              <a:t/>
            </a:r>
            <a:endParaRPr sz="3000"/>
          </a:p>
        </p:txBody>
      </p:sp>
      <p:sp>
        <p:nvSpPr>
          <p:cNvPr id="448" name="Google Shape;448;p4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Knative?</a:t>
            </a:r>
            <a:endParaRPr sz="3959">
              <a:latin typeface="Arial Black"/>
              <a:ea typeface="Arial Black"/>
              <a:cs typeface="Arial Black"/>
              <a:sym typeface="Arial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4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54" name="Google Shape;454;p48"/>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1000"/>
              </a:spcBef>
              <a:spcAft>
                <a:spcPts val="0"/>
              </a:spcAft>
              <a:buSzPts val="3000"/>
              <a:buChar char="•"/>
            </a:pPr>
            <a:r>
              <a:rPr lang="es-AR" sz="3000"/>
              <a:t>A simplified set of tools to manage containers on Kubernetes.  </a:t>
            </a:r>
            <a:endParaRPr sz="3000"/>
          </a:p>
          <a:p>
            <a:pPr indent="-419100" lvl="0" marL="457200" rtl="0" algn="l">
              <a:lnSpc>
                <a:spcPct val="150000"/>
              </a:lnSpc>
              <a:spcBef>
                <a:spcPts val="0"/>
              </a:spcBef>
              <a:spcAft>
                <a:spcPts val="0"/>
              </a:spcAft>
              <a:buSzPts val="3000"/>
              <a:buChar char="•"/>
            </a:pPr>
            <a:r>
              <a:rPr lang="es-AR" sz="3000"/>
              <a:t>Allows developers to focus on coding.</a:t>
            </a:r>
            <a:endParaRPr sz="3000"/>
          </a:p>
          <a:p>
            <a:pPr indent="0" lvl="0" marL="457200" rtl="0" algn="l">
              <a:lnSpc>
                <a:spcPct val="150000"/>
              </a:lnSpc>
              <a:spcBef>
                <a:spcPts val="1000"/>
              </a:spcBef>
              <a:spcAft>
                <a:spcPts val="0"/>
              </a:spcAft>
              <a:buNone/>
            </a:pPr>
            <a:r>
              <a:t/>
            </a:r>
            <a:endParaRPr sz="3000"/>
          </a:p>
        </p:txBody>
      </p:sp>
      <p:sp>
        <p:nvSpPr>
          <p:cNvPr id="455" name="Google Shape;455;p48"/>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Knative?</a:t>
            </a:r>
            <a:endParaRPr sz="3959">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10" name="Google Shape;110;p1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Cloud Native?</a:t>
            </a:r>
            <a:endParaRPr sz="3959">
              <a:latin typeface="Arial Black"/>
              <a:ea typeface="Arial Black"/>
              <a:cs typeface="Arial Black"/>
              <a:sym typeface="Arial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4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61" name="Google Shape;461;p49"/>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1000"/>
              </a:spcBef>
              <a:spcAft>
                <a:spcPts val="0"/>
              </a:spcAft>
              <a:buSzPts val="3000"/>
              <a:buChar char="•"/>
            </a:pPr>
            <a:r>
              <a:rPr lang="es-AR" sz="3000"/>
              <a:t>A simplified set of tools to manage containers on Kubernetes.  </a:t>
            </a:r>
            <a:endParaRPr sz="3000"/>
          </a:p>
          <a:p>
            <a:pPr indent="-419100" lvl="0" marL="457200" rtl="0" algn="l">
              <a:lnSpc>
                <a:spcPct val="150000"/>
              </a:lnSpc>
              <a:spcBef>
                <a:spcPts val="0"/>
              </a:spcBef>
              <a:spcAft>
                <a:spcPts val="0"/>
              </a:spcAft>
              <a:buSzPts val="3000"/>
              <a:buChar char="•"/>
            </a:pPr>
            <a:r>
              <a:rPr lang="es-AR" sz="3000"/>
              <a:t>Allows developers to focus on coding.</a:t>
            </a:r>
            <a:endParaRPr sz="3000"/>
          </a:p>
          <a:p>
            <a:pPr indent="-419100" lvl="0" marL="457200" rtl="0" algn="l">
              <a:lnSpc>
                <a:spcPct val="150000"/>
              </a:lnSpc>
              <a:spcBef>
                <a:spcPts val="0"/>
              </a:spcBef>
              <a:spcAft>
                <a:spcPts val="0"/>
              </a:spcAft>
              <a:buSzPts val="3000"/>
              <a:buChar char="•"/>
            </a:pPr>
            <a:r>
              <a:rPr lang="es-AR" sz="3000"/>
              <a:t>Built as Kubernetes extension with CRD.</a:t>
            </a:r>
            <a:endParaRPr sz="3000"/>
          </a:p>
          <a:p>
            <a:pPr indent="-419100" lvl="2" marL="1371600" rtl="0" algn="l">
              <a:lnSpc>
                <a:spcPct val="150000"/>
              </a:lnSpc>
              <a:spcBef>
                <a:spcPts val="0"/>
              </a:spcBef>
              <a:spcAft>
                <a:spcPts val="0"/>
              </a:spcAft>
              <a:buSzPts val="3000"/>
              <a:buChar char="•"/>
            </a:pPr>
            <a:r>
              <a:rPr lang="es-AR" sz="3000"/>
              <a:t>Utilizes Kubernetes goodies.</a:t>
            </a:r>
            <a:endParaRPr sz="3000"/>
          </a:p>
          <a:p>
            <a:pPr indent="-419100" lvl="2" marL="1371600" rtl="0" algn="l">
              <a:lnSpc>
                <a:spcPct val="150000"/>
              </a:lnSpc>
              <a:spcBef>
                <a:spcPts val="0"/>
              </a:spcBef>
              <a:spcAft>
                <a:spcPts val="0"/>
              </a:spcAft>
              <a:buSzPts val="3000"/>
              <a:buChar char="•"/>
            </a:pPr>
            <a:r>
              <a:rPr lang="es-AR" sz="3000"/>
              <a:t>Integrates with other non-Knative services.</a:t>
            </a:r>
            <a:endParaRPr sz="3000"/>
          </a:p>
        </p:txBody>
      </p:sp>
      <p:sp>
        <p:nvSpPr>
          <p:cNvPr id="462" name="Google Shape;462;p49"/>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Knative?</a:t>
            </a:r>
            <a:endParaRPr sz="3959">
              <a:latin typeface="Arial Black"/>
              <a:ea typeface="Arial Black"/>
              <a:cs typeface="Arial Black"/>
              <a:sym typeface="Arial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5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68" name="Google Shape;468;p5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Knative?</a:t>
            </a:r>
            <a:endParaRPr sz="3959">
              <a:latin typeface="Arial Black"/>
              <a:ea typeface="Arial Black"/>
              <a:cs typeface="Arial Black"/>
              <a:sym typeface="Arial Black"/>
            </a:endParaRPr>
          </a:p>
        </p:txBody>
      </p:sp>
      <p:pic>
        <p:nvPicPr>
          <p:cNvPr id="469" name="Google Shape;469;p50"/>
          <p:cNvPicPr preferRelativeResize="0"/>
          <p:nvPr/>
        </p:nvPicPr>
        <p:blipFill>
          <a:blip r:embed="rId4">
            <a:alphaModFix/>
          </a:blip>
          <a:stretch>
            <a:fillRect/>
          </a:stretch>
        </p:blipFill>
        <p:spPr>
          <a:xfrm>
            <a:off x="1792488" y="1500900"/>
            <a:ext cx="8607027" cy="43309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1"/>
          <p:cNvSpPr txBox="1"/>
          <p:nvPr/>
        </p:nvSpPr>
        <p:spPr>
          <a:xfrm>
            <a:off x="6032975" y="1795500"/>
            <a:ext cx="3148200" cy="24093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AR" sz="4000">
                <a:latin typeface="Calibri"/>
                <a:ea typeface="Calibri"/>
                <a:cs typeface="Calibri"/>
                <a:sym typeface="Calibri"/>
              </a:rPr>
              <a:t>Eventing</a:t>
            </a:r>
            <a:endParaRPr b="1" sz="4000">
              <a:latin typeface="Calibri"/>
              <a:ea typeface="Calibri"/>
              <a:cs typeface="Calibri"/>
              <a:sym typeface="Calibri"/>
            </a:endParaRPr>
          </a:p>
          <a:p>
            <a:pPr indent="0" lvl="0" marL="0" rtl="0" algn="ctr">
              <a:lnSpc>
                <a:spcPct val="100000"/>
              </a:lnSpc>
              <a:spcBef>
                <a:spcPts val="0"/>
              </a:spcBef>
              <a:spcAft>
                <a:spcPts val="0"/>
              </a:spcAft>
              <a:buNone/>
            </a:pPr>
            <a:r>
              <a:rPr lang="es-AR" sz="1500">
                <a:latin typeface="Calibri"/>
                <a:ea typeface="Calibri"/>
                <a:cs typeface="Calibri"/>
                <a:sym typeface="Calibri"/>
              </a:rPr>
              <a:t>Common events infrastructure between services</a:t>
            </a:r>
            <a:endParaRPr sz="1500">
              <a:latin typeface="Calibri"/>
              <a:ea typeface="Calibri"/>
              <a:cs typeface="Calibri"/>
              <a:sym typeface="Calibri"/>
            </a:endParaRPr>
          </a:p>
        </p:txBody>
      </p:sp>
      <p:pic>
        <p:nvPicPr>
          <p:cNvPr id="475" name="Google Shape;475;p5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76" name="Google Shape;476;p5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Components</a:t>
            </a:r>
            <a:endParaRPr sz="3959">
              <a:latin typeface="Arial Black"/>
              <a:ea typeface="Arial Black"/>
              <a:cs typeface="Arial Black"/>
              <a:sym typeface="Arial Black"/>
            </a:endParaRPr>
          </a:p>
        </p:txBody>
      </p:sp>
      <p:pic>
        <p:nvPicPr>
          <p:cNvPr id="477" name="Google Shape;477;p51"/>
          <p:cNvPicPr preferRelativeResize="0"/>
          <p:nvPr/>
        </p:nvPicPr>
        <p:blipFill rotWithShape="1">
          <a:blip r:embed="rId4">
            <a:alphaModFix/>
          </a:blip>
          <a:srcRect b="53544" l="31641" r="34405" t="28452"/>
          <a:stretch/>
        </p:blipFill>
        <p:spPr>
          <a:xfrm>
            <a:off x="2919800" y="4204800"/>
            <a:ext cx="6261601" cy="1670624"/>
          </a:xfrm>
          <a:prstGeom prst="rect">
            <a:avLst/>
          </a:prstGeom>
          <a:noFill/>
          <a:ln>
            <a:noFill/>
          </a:ln>
        </p:spPr>
      </p:pic>
      <p:sp>
        <p:nvSpPr>
          <p:cNvPr id="478" name="Google Shape;478;p51"/>
          <p:cNvSpPr txBox="1"/>
          <p:nvPr/>
        </p:nvSpPr>
        <p:spPr>
          <a:xfrm>
            <a:off x="2919800" y="1795500"/>
            <a:ext cx="3113100" cy="24093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AR" sz="4000">
                <a:latin typeface="Calibri"/>
                <a:ea typeface="Calibri"/>
                <a:cs typeface="Calibri"/>
                <a:sym typeface="Calibri"/>
              </a:rPr>
              <a:t>Serving</a:t>
            </a:r>
            <a:endParaRPr b="1" sz="4000">
              <a:latin typeface="Calibri"/>
              <a:ea typeface="Calibri"/>
              <a:cs typeface="Calibri"/>
              <a:sym typeface="Calibri"/>
            </a:endParaRPr>
          </a:p>
          <a:p>
            <a:pPr indent="0" lvl="0" marL="0" rtl="0" algn="ctr">
              <a:lnSpc>
                <a:spcPct val="100000"/>
              </a:lnSpc>
              <a:spcBef>
                <a:spcPts val="0"/>
              </a:spcBef>
              <a:spcAft>
                <a:spcPts val="0"/>
              </a:spcAft>
              <a:buNone/>
            </a:pPr>
            <a:r>
              <a:rPr lang="es-AR" sz="1500">
                <a:latin typeface="Calibri"/>
                <a:ea typeface="Calibri"/>
                <a:cs typeface="Calibri"/>
                <a:sym typeface="Calibri"/>
              </a:rPr>
              <a:t>Deploy your application to K8s</a:t>
            </a:r>
            <a:endParaRPr sz="1500">
              <a:latin typeface="Calibri"/>
              <a:ea typeface="Calibri"/>
              <a:cs typeface="Calibri"/>
              <a:sym typeface="Calibri"/>
            </a:endParaRPr>
          </a:p>
        </p:txBody>
      </p:sp>
      <p:pic>
        <p:nvPicPr>
          <p:cNvPr id="479" name="Google Shape;479;p51"/>
          <p:cNvPicPr preferRelativeResize="0"/>
          <p:nvPr/>
        </p:nvPicPr>
        <p:blipFill>
          <a:blip r:embed="rId5">
            <a:alphaModFix/>
          </a:blip>
          <a:stretch>
            <a:fillRect/>
          </a:stretch>
        </p:blipFill>
        <p:spPr>
          <a:xfrm>
            <a:off x="7043575" y="3031201"/>
            <a:ext cx="1006825" cy="879150"/>
          </a:xfrm>
          <a:prstGeom prst="rect">
            <a:avLst/>
          </a:prstGeom>
          <a:noFill/>
          <a:ln>
            <a:noFill/>
          </a:ln>
        </p:spPr>
      </p:pic>
      <p:pic>
        <p:nvPicPr>
          <p:cNvPr id="480" name="Google Shape;480;p51"/>
          <p:cNvPicPr preferRelativeResize="0"/>
          <p:nvPr/>
        </p:nvPicPr>
        <p:blipFill>
          <a:blip r:embed="rId6">
            <a:alphaModFix/>
          </a:blip>
          <a:stretch>
            <a:fillRect/>
          </a:stretch>
        </p:blipFill>
        <p:spPr>
          <a:xfrm>
            <a:off x="3904874" y="2913751"/>
            <a:ext cx="1114076" cy="11140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5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86" name="Google Shape;486;p52"/>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487" name="Google Shape;487;p52"/>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2"/>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489" name="Google Shape;489;p52"/>
          <p:cNvSpPr txBox="1"/>
          <p:nvPr/>
        </p:nvSpPr>
        <p:spPr>
          <a:xfrm>
            <a:off x="49126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490" name="Google Shape;490;p52"/>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491" name="Google Shape;491;p52"/>
          <p:cNvSpPr txBox="1"/>
          <p:nvPr/>
        </p:nvSpPr>
        <p:spPr>
          <a:xfrm>
            <a:off x="6735525" y="1876600"/>
            <a:ext cx="3712500" cy="433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p:txBody>
      </p:sp>
      <p:pic>
        <p:nvPicPr>
          <p:cNvPr id="492" name="Google Shape;492;p52"/>
          <p:cNvPicPr preferRelativeResize="0"/>
          <p:nvPr/>
        </p:nvPicPr>
        <p:blipFill>
          <a:blip r:embed="rId4">
            <a:alphaModFix/>
          </a:blip>
          <a:stretch>
            <a:fillRect/>
          </a:stretch>
        </p:blipFill>
        <p:spPr>
          <a:xfrm>
            <a:off x="10060324" y="225951"/>
            <a:ext cx="1114076" cy="11140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5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498" name="Google Shape;498;p5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499" name="Google Shape;499;p53"/>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3"/>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501" name="Google Shape;501;p53"/>
          <p:cNvSpPr txBox="1"/>
          <p:nvPr/>
        </p:nvSpPr>
        <p:spPr>
          <a:xfrm>
            <a:off x="49126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02" name="Google Shape;502;p53"/>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03" name="Google Shape;503;p53"/>
          <p:cNvSpPr txBox="1"/>
          <p:nvPr/>
        </p:nvSpPr>
        <p:spPr>
          <a:xfrm>
            <a:off x="6735525" y="1876600"/>
            <a:ext cx="3712500" cy="33957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Network auto-setup.</a:t>
            </a:r>
            <a:endParaRPr sz="1500">
              <a:latin typeface="Calibri"/>
              <a:ea typeface="Calibri"/>
              <a:cs typeface="Calibri"/>
              <a:sym typeface="Calibri"/>
            </a:endParaRPr>
          </a:p>
        </p:txBody>
      </p:sp>
      <p:sp>
        <p:nvSpPr>
          <p:cNvPr id="504" name="Google Shape;504;p53"/>
          <p:cNvSpPr/>
          <p:nvPr/>
        </p:nvSpPr>
        <p:spPr>
          <a:xfrm>
            <a:off x="1153775" y="1724100"/>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3"/>
          <p:cNvSpPr/>
          <p:nvPr/>
        </p:nvSpPr>
        <p:spPr>
          <a:xfrm>
            <a:off x="3216300" y="1940100"/>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cxnSp>
        <p:nvCxnSpPr>
          <p:cNvPr id="506" name="Google Shape;506;p53"/>
          <p:cNvCxnSpPr>
            <a:stCxn id="504" idx="6"/>
            <a:endCxn id="505" idx="1"/>
          </p:cNvCxnSpPr>
          <p:nvPr/>
        </p:nvCxnSpPr>
        <p:spPr>
          <a:xfrm>
            <a:off x="1843475" y="2068950"/>
            <a:ext cx="1372800" cy="0"/>
          </a:xfrm>
          <a:prstGeom prst="straightConnector1">
            <a:avLst/>
          </a:prstGeom>
          <a:noFill/>
          <a:ln cap="flat" cmpd="sng" w="9525">
            <a:solidFill>
              <a:schemeClr val="dk2"/>
            </a:solidFill>
            <a:prstDash val="solid"/>
            <a:round/>
            <a:headEnd len="med" w="med" type="none"/>
            <a:tailEnd len="med" w="med" type="triangle"/>
          </a:ln>
        </p:spPr>
      </p:cxnSp>
      <p:sp>
        <p:nvSpPr>
          <p:cNvPr id="507" name="Google Shape;507;p53"/>
          <p:cNvSpPr txBox="1"/>
          <p:nvPr/>
        </p:nvSpPr>
        <p:spPr>
          <a:xfrm>
            <a:off x="1250375" y="2337600"/>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pic>
        <p:nvPicPr>
          <p:cNvPr id="508" name="Google Shape;508;p53"/>
          <p:cNvPicPr preferRelativeResize="0"/>
          <p:nvPr/>
        </p:nvPicPr>
        <p:blipFill>
          <a:blip r:embed="rId4">
            <a:alphaModFix/>
          </a:blip>
          <a:stretch>
            <a:fillRect/>
          </a:stretch>
        </p:blipFill>
        <p:spPr>
          <a:xfrm>
            <a:off x="10060324" y="225951"/>
            <a:ext cx="1114076" cy="1114051"/>
          </a:xfrm>
          <a:prstGeom prst="rect">
            <a:avLst/>
          </a:prstGeom>
          <a:noFill/>
          <a:ln>
            <a:noFill/>
          </a:ln>
        </p:spPr>
      </p:pic>
      <p:cxnSp>
        <p:nvCxnSpPr>
          <p:cNvPr id="509" name="Google Shape;509;p53"/>
          <p:cNvCxnSpPr>
            <a:stCxn id="505" idx="3"/>
            <a:endCxn id="501" idx="1"/>
          </p:cNvCxnSpPr>
          <p:nvPr/>
        </p:nvCxnSpPr>
        <p:spPr>
          <a:xfrm>
            <a:off x="3996300" y="2068950"/>
            <a:ext cx="916200" cy="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5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515" name="Google Shape;515;p5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516" name="Google Shape;516;p54"/>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4"/>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518" name="Google Shape;518;p54"/>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19" name="Google Shape;519;p54"/>
          <p:cNvSpPr txBox="1"/>
          <p:nvPr/>
        </p:nvSpPr>
        <p:spPr>
          <a:xfrm>
            <a:off x="6735525" y="1876600"/>
            <a:ext cx="3712500" cy="33957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Network auto-setup.</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Revision are scaled up/down</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Based on load</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Down to zero</a:t>
            </a:r>
            <a:endParaRPr sz="1500">
              <a:latin typeface="Calibri"/>
              <a:ea typeface="Calibri"/>
              <a:cs typeface="Calibri"/>
              <a:sym typeface="Calibri"/>
            </a:endParaRPr>
          </a:p>
        </p:txBody>
      </p:sp>
      <p:sp>
        <p:nvSpPr>
          <p:cNvPr id="520" name="Google Shape;520;p54"/>
          <p:cNvSpPr/>
          <p:nvPr/>
        </p:nvSpPr>
        <p:spPr>
          <a:xfrm>
            <a:off x="1153775" y="1724100"/>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4"/>
          <p:cNvSpPr/>
          <p:nvPr/>
        </p:nvSpPr>
        <p:spPr>
          <a:xfrm>
            <a:off x="3216300" y="1940100"/>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cxnSp>
        <p:nvCxnSpPr>
          <p:cNvPr id="522" name="Google Shape;522;p54"/>
          <p:cNvCxnSpPr>
            <a:stCxn id="520" idx="6"/>
            <a:endCxn id="521" idx="1"/>
          </p:cNvCxnSpPr>
          <p:nvPr/>
        </p:nvCxnSpPr>
        <p:spPr>
          <a:xfrm>
            <a:off x="1843475" y="2068950"/>
            <a:ext cx="1372800" cy="0"/>
          </a:xfrm>
          <a:prstGeom prst="straightConnector1">
            <a:avLst/>
          </a:prstGeom>
          <a:noFill/>
          <a:ln cap="flat" cmpd="sng" w="9525">
            <a:solidFill>
              <a:schemeClr val="dk2"/>
            </a:solidFill>
            <a:prstDash val="solid"/>
            <a:round/>
            <a:headEnd len="med" w="med" type="none"/>
            <a:tailEnd len="med" w="med" type="triangle"/>
          </a:ln>
        </p:spPr>
      </p:cxnSp>
      <p:sp>
        <p:nvSpPr>
          <p:cNvPr id="523" name="Google Shape;523;p54"/>
          <p:cNvSpPr txBox="1"/>
          <p:nvPr/>
        </p:nvSpPr>
        <p:spPr>
          <a:xfrm>
            <a:off x="1250375" y="2337600"/>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sp>
        <p:nvSpPr>
          <p:cNvPr id="524" name="Google Shape;524;p54"/>
          <p:cNvSpPr txBox="1"/>
          <p:nvPr/>
        </p:nvSpPr>
        <p:spPr>
          <a:xfrm>
            <a:off x="4931950" y="179152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25" name="Google Shape;525;p54"/>
          <p:cNvSpPr txBox="1"/>
          <p:nvPr/>
        </p:nvSpPr>
        <p:spPr>
          <a:xfrm>
            <a:off x="48364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pic>
        <p:nvPicPr>
          <p:cNvPr id="526" name="Google Shape;526;p54"/>
          <p:cNvPicPr preferRelativeResize="0"/>
          <p:nvPr/>
        </p:nvPicPr>
        <p:blipFill>
          <a:blip r:embed="rId4">
            <a:alphaModFix/>
          </a:blip>
          <a:stretch>
            <a:fillRect/>
          </a:stretch>
        </p:blipFill>
        <p:spPr>
          <a:xfrm>
            <a:off x="10060324" y="225951"/>
            <a:ext cx="1114076" cy="1114051"/>
          </a:xfrm>
          <a:prstGeom prst="rect">
            <a:avLst/>
          </a:prstGeom>
          <a:noFill/>
          <a:ln>
            <a:noFill/>
          </a:ln>
        </p:spPr>
      </p:pic>
      <p:cxnSp>
        <p:nvCxnSpPr>
          <p:cNvPr id="527" name="Google Shape;527;p54"/>
          <p:cNvCxnSpPr>
            <a:stCxn id="521" idx="3"/>
            <a:endCxn id="525" idx="1"/>
          </p:cNvCxnSpPr>
          <p:nvPr/>
        </p:nvCxnSpPr>
        <p:spPr>
          <a:xfrm>
            <a:off x="3996300" y="2068950"/>
            <a:ext cx="840000" cy="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5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533" name="Google Shape;533;p55"/>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534" name="Google Shape;534;p55"/>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5"/>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536" name="Google Shape;536;p55"/>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37" name="Google Shape;537;p55"/>
          <p:cNvSpPr txBox="1"/>
          <p:nvPr/>
        </p:nvSpPr>
        <p:spPr>
          <a:xfrm>
            <a:off x="6735525" y="1876600"/>
            <a:ext cx="3712500" cy="33957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Network auto-setup.</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Revision are scaled up/down</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Based on load</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Down to zero</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Create revisions and auto migrate</a:t>
            </a:r>
            <a:endParaRPr sz="1500">
              <a:latin typeface="Calibri"/>
              <a:ea typeface="Calibri"/>
              <a:cs typeface="Calibri"/>
              <a:sym typeface="Calibri"/>
            </a:endParaRPr>
          </a:p>
        </p:txBody>
      </p:sp>
      <p:sp>
        <p:nvSpPr>
          <p:cNvPr id="538" name="Google Shape;538;p55"/>
          <p:cNvSpPr/>
          <p:nvPr/>
        </p:nvSpPr>
        <p:spPr>
          <a:xfrm>
            <a:off x="1153775" y="1724100"/>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5"/>
          <p:cNvSpPr/>
          <p:nvPr/>
        </p:nvSpPr>
        <p:spPr>
          <a:xfrm>
            <a:off x="3216300" y="1940100"/>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cxnSp>
        <p:nvCxnSpPr>
          <p:cNvPr id="540" name="Google Shape;540;p55"/>
          <p:cNvCxnSpPr>
            <a:stCxn id="538" idx="6"/>
            <a:endCxn id="539" idx="1"/>
          </p:cNvCxnSpPr>
          <p:nvPr/>
        </p:nvCxnSpPr>
        <p:spPr>
          <a:xfrm>
            <a:off x="1843475" y="2068950"/>
            <a:ext cx="1372800" cy="0"/>
          </a:xfrm>
          <a:prstGeom prst="straightConnector1">
            <a:avLst/>
          </a:prstGeom>
          <a:noFill/>
          <a:ln cap="flat" cmpd="sng" w="9525">
            <a:solidFill>
              <a:schemeClr val="dk2"/>
            </a:solidFill>
            <a:prstDash val="solid"/>
            <a:round/>
            <a:headEnd len="med" w="med" type="none"/>
            <a:tailEnd len="med" w="med" type="triangle"/>
          </a:ln>
        </p:spPr>
      </p:cxnSp>
      <p:cxnSp>
        <p:nvCxnSpPr>
          <p:cNvPr id="541" name="Google Shape;541;p55"/>
          <p:cNvCxnSpPr>
            <a:stCxn id="539" idx="3"/>
            <a:endCxn id="542" idx="1"/>
          </p:cNvCxnSpPr>
          <p:nvPr/>
        </p:nvCxnSpPr>
        <p:spPr>
          <a:xfrm>
            <a:off x="3996300" y="2068950"/>
            <a:ext cx="840000" cy="861900"/>
          </a:xfrm>
          <a:prstGeom prst="bentConnector3">
            <a:avLst>
              <a:gd fmla="val 50006" name="adj1"/>
            </a:avLst>
          </a:prstGeom>
          <a:noFill/>
          <a:ln cap="flat" cmpd="sng" w="9525">
            <a:solidFill>
              <a:schemeClr val="dk2"/>
            </a:solidFill>
            <a:prstDash val="solid"/>
            <a:round/>
            <a:headEnd len="med" w="med" type="none"/>
            <a:tailEnd len="med" w="med" type="triangle"/>
          </a:ln>
        </p:spPr>
      </p:cxnSp>
      <p:sp>
        <p:nvSpPr>
          <p:cNvPr id="543" name="Google Shape;543;p55"/>
          <p:cNvSpPr txBox="1"/>
          <p:nvPr/>
        </p:nvSpPr>
        <p:spPr>
          <a:xfrm>
            <a:off x="1250375" y="2337600"/>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sp>
        <p:nvSpPr>
          <p:cNvPr id="544" name="Google Shape;544;p55"/>
          <p:cNvSpPr txBox="1"/>
          <p:nvPr/>
        </p:nvSpPr>
        <p:spPr>
          <a:xfrm>
            <a:off x="4931950" y="179152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45" name="Google Shape;545;p55"/>
          <p:cNvSpPr txBox="1"/>
          <p:nvPr/>
        </p:nvSpPr>
        <p:spPr>
          <a:xfrm>
            <a:off x="48364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46" name="Google Shape;546;p55"/>
          <p:cNvSpPr txBox="1"/>
          <p:nvPr/>
        </p:nvSpPr>
        <p:spPr>
          <a:xfrm>
            <a:off x="5885800" y="283630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47" name="Google Shape;547;p55"/>
          <p:cNvSpPr txBox="1"/>
          <p:nvPr/>
        </p:nvSpPr>
        <p:spPr>
          <a:xfrm>
            <a:off x="4931950" y="264797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42" name="Google Shape;542;p55"/>
          <p:cNvSpPr txBox="1"/>
          <p:nvPr/>
        </p:nvSpPr>
        <p:spPr>
          <a:xfrm>
            <a:off x="4836400" y="272035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2</a:t>
            </a:r>
            <a:endParaRPr>
              <a:latin typeface="Calibri"/>
              <a:ea typeface="Calibri"/>
              <a:cs typeface="Calibri"/>
              <a:sym typeface="Calibri"/>
            </a:endParaRPr>
          </a:p>
        </p:txBody>
      </p:sp>
      <p:pic>
        <p:nvPicPr>
          <p:cNvPr id="548" name="Google Shape;548;p55"/>
          <p:cNvPicPr preferRelativeResize="0"/>
          <p:nvPr/>
        </p:nvPicPr>
        <p:blipFill>
          <a:blip r:embed="rId4">
            <a:alphaModFix/>
          </a:blip>
          <a:stretch>
            <a:fillRect/>
          </a:stretch>
        </p:blipFill>
        <p:spPr>
          <a:xfrm>
            <a:off x="10060324" y="225951"/>
            <a:ext cx="1114076" cy="11140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5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554" name="Google Shape;554;p5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555" name="Google Shape;555;p56"/>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6"/>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557" name="Google Shape;557;p56"/>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58" name="Google Shape;558;p56"/>
          <p:cNvSpPr txBox="1"/>
          <p:nvPr/>
        </p:nvSpPr>
        <p:spPr>
          <a:xfrm>
            <a:off x="6735525" y="1876600"/>
            <a:ext cx="3712500" cy="33957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Network auto-setup.</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Revision are scaled up/down</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Based on load</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Down to zero</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Create revisions and auto migrate</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Traffic splitting </a:t>
            </a:r>
            <a:endParaRPr sz="1500">
              <a:latin typeface="Calibri"/>
              <a:ea typeface="Calibri"/>
              <a:cs typeface="Calibri"/>
              <a:sym typeface="Calibri"/>
            </a:endParaRPr>
          </a:p>
        </p:txBody>
      </p:sp>
      <p:sp>
        <p:nvSpPr>
          <p:cNvPr id="559" name="Google Shape;559;p56"/>
          <p:cNvSpPr/>
          <p:nvPr/>
        </p:nvSpPr>
        <p:spPr>
          <a:xfrm>
            <a:off x="1153775" y="1724100"/>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6"/>
          <p:cNvSpPr/>
          <p:nvPr/>
        </p:nvSpPr>
        <p:spPr>
          <a:xfrm>
            <a:off x="3216300" y="1940100"/>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cxnSp>
        <p:nvCxnSpPr>
          <p:cNvPr id="561" name="Google Shape;561;p56"/>
          <p:cNvCxnSpPr>
            <a:stCxn id="559" idx="6"/>
            <a:endCxn id="560" idx="1"/>
          </p:cNvCxnSpPr>
          <p:nvPr/>
        </p:nvCxnSpPr>
        <p:spPr>
          <a:xfrm>
            <a:off x="1843475" y="2068950"/>
            <a:ext cx="1372800" cy="0"/>
          </a:xfrm>
          <a:prstGeom prst="straightConnector1">
            <a:avLst/>
          </a:prstGeom>
          <a:noFill/>
          <a:ln cap="flat" cmpd="sng" w="9525">
            <a:solidFill>
              <a:schemeClr val="dk2"/>
            </a:solidFill>
            <a:prstDash val="solid"/>
            <a:round/>
            <a:headEnd len="med" w="med" type="none"/>
            <a:tailEnd len="med" w="med" type="triangle"/>
          </a:ln>
        </p:spPr>
      </p:cxnSp>
      <p:cxnSp>
        <p:nvCxnSpPr>
          <p:cNvPr id="562" name="Google Shape;562;p56" title="90%"/>
          <p:cNvCxnSpPr>
            <a:stCxn id="560" idx="3"/>
            <a:endCxn id="563" idx="1"/>
          </p:cNvCxnSpPr>
          <p:nvPr/>
        </p:nvCxnSpPr>
        <p:spPr>
          <a:xfrm>
            <a:off x="3996300" y="2068950"/>
            <a:ext cx="840000" cy="861900"/>
          </a:xfrm>
          <a:prstGeom prst="bentConnector3">
            <a:avLst>
              <a:gd fmla="val 50631" name="adj1"/>
            </a:avLst>
          </a:prstGeom>
          <a:noFill/>
          <a:ln cap="flat" cmpd="sng" w="9525">
            <a:solidFill>
              <a:schemeClr val="dk2"/>
            </a:solidFill>
            <a:prstDash val="solid"/>
            <a:round/>
            <a:headEnd len="med" w="med" type="none"/>
            <a:tailEnd len="med" w="med" type="triangle"/>
          </a:ln>
        </p:spPr>
      </p:cxnSp>
      <p:sp>
        <p:nvSpPr>
          <p:cNvPr id="564" name="Google Shape;564;p56"/>
          <p:cNvSpPr txBox="1"/>
          <p:nvPr/>
        </p:nvSpPr>
        <p:spPr>
          <a:xfrm>
            <a:off x="1250375" y="2337600"/>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sp>
        <p:nvSpPr>
          <p:cNvPr id="565" name="Google Shape;565;p56"/>
          <p:cNvSpPr txBox="1"/>
          <p:nvPr/>
        </p:nvSpPr>
        <p:spPr>
          <a:xfrm>
            <a:off x="4931950" y="179152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66" name="Google Shape;566;p56"/>
          <p:cNvSpPr txBox="1"/>
          <p:nvPr/>
        </p:nvSpPr>
        <p:spPr>
          <a:xfrm>
            <a:off x="48364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67" name="Google Shape;567;p56"/>
          <p:cNvSpPr txBox="1"/>
          <p:nvPr/>
        </p:nvSpPr>
        <p:spPr>
          <a:xfrm>
            <a:off x="5885800" y="283630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68" name="Google Shape;568;p56"/>
          <p:cNvSpPr txBox="1"/>
          <p:nvPr/>
        </p:nvSpPr>
        <p:spPr>
          <a:xfrm>
            <a:off x="4931950" y="264797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63" name="Google Shape;563;p56"/>
          <p:cNvSpPr txBox="1"/>
          <p:nvPr/>
        </p:nvSpPr>
        <p:spPr>
          <a:xfrm>
            <a:off x="4836400" y="272035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2</a:t>
            </a:r>
            <a:endParaRPr>
              <a:latin typeface="Calibri"/>
              <a:ea typeface="Calibri"/>
              <a:cs typeface="Calibri"/>
              <a:sym typeface="Calibri"/>
            </a:endParaRPr>
          </a:p>
        </p:txBody>
      </p:sp>
      <p:sp>
        <p:nvSpPr>
          <p:cNvPr id="569" name="Google Shape;569;p56"/>
          <p:cNvSpPr txBox="1"/>
          <p:nvPr/>
        </p:nvSpPr>
        <p:spPr>
          <a:xfrm>
            <a:off x="4377500" y="1979850"/>
            <a:ext cx="382500" cy="2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800">
                <a:latin typeface="Calibri"/>
                <a:ea typeface="Calibri"/>
                <a:cs typeface="Calibri"/>
                <a:sym typeface="Calibri"/>
              </a:rPr>
              <a:t>90%</a:t>
            </a:r>
            <a:endParaRPr b="1" sz="800">
              <a:latin typeface="Calibri"/>
              <a:ea typeface="Calibri"/>
              <a:cs typeface="Calibri"/>
              <a:sym typeface="Calibri"/>
            </a:endParaRPr>
          </a:p>
        </p:txBody>
      </p:sp>
      <p:sp>
        <p:nvSpPr>
          <p:cNvPr id="570" name="Google Shape;570;p56"/>
          <p:cNvSpPr txBox="1"/>
          <p:nvPr/>
        </p:nvSpPr>
        <p:spPr>
          <a:xfrm>
            <a:off x="4377500" y="2716375"/>
            <a:ext cx="382500" cy="2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800">
                <a:latin typeface="Calibri"/>
                <a:ea typeface="Calibri"/>
                <a:cs typeface="Calibri"/>
                <a:sym typeface="Calibri"/>
              </a:rPr>
              <a:t>10</a:t>
            </a:r>
            <a:r>
              <a:rPr b="1" lang="es-AR" sz="800">
                <a:latin typeface="Calibri"/>
                <a:ea typeface="Calibri"/>
                <a:cs typeface="Calibri"/>
                <a:sym typeface="Calibri"/>
              </a:rPr>
              <a:t>%</a:t>
            </a:r>
            <a:endParaRPr b="1" sz="800">
              <a:latin typeface="Calibri"/>
              <a:ea typeface="Calibri"/>
              <a:cs typeface="Calibri"/>
              <a:sym typeface="Calibri"/>
            </a:endParaRPr>
          </a:p>
        </p:txBody>
      </p:sp>
      <p:pic>
        <p:nvPicPr>
          <p:cNvPr id="571" name="Google Shape;571;p56"/>
          <p:cNvPicPr preferRelativeResize="0"/>
          <p:nvPr/>
        </p:nvPicPr>
        <p:blipFill>
          <a:blip r:embed="rId4">
            <a:alphaModFix/>
          </a:blip>
          <a:stretch>
            <a:fillRect/>
          </a:stretch>
        </p:blipFill>
        <p:spPr>
          <a:xfrm>
            <a:off x="10060324" y="225951"/>
            <a:ext cx="1114076" cy="1114051"/>
          </a:xfrm>
          <a:prstGeom prst="rect">
            <a:avLst/>
          </a:prstGeom>
          <a:noFill/>
          <a:ln>
            <a:noFill/>
          </a:ln>
        </p:spPr>
      </p:pic>
      <p:cxnSp>
        <p:nvCxnSpPr>
          <p:cNvPr id="572" name="Google Shape;572;p56"/>
          <p:cNvCxnSpPr>
            <a:stCxn id="560" idx="3"/>
            <a:endCxn id="566" idx="1"/>
          </p:cNvCxnSpPr>
          <p:nvPr/>
        </p:nvCxnSpPr>
        <p:spPr>
          <a:xfrm>
            <a:off x="3996300" y="2068950"/>
            <a:ext cx="840000" cy="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5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578" name="Google Shape;578;p5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Serving</a:t>
            </a:r>
            <a:endParaRPr sz="3959">
              <a:latin typeface="Arial Black"/>
              <a:ea typeface="Arial Black"/>
              <a:cs typeface="Arial Black"/>
              <a:sym typeface="Arial Black"/>
            </a:endParaRPr>
          </a:p>
        </p:txBody>
      </p:sp>
      <p:sp>
        <p:nvSpPr>
          <p:cNvPr id="579" name="Google Shape;579;p57"/>
          <p:cNvSpPr/>
          <p:nvPr/>
        </p:nvSpPr>
        <p:spPr>
          <a:xfrm>
            <a:off x="3022925" y="1276200"/>
            <a:ext cx="3390300" cy="4473300"/>
          </a:xfrm>
          <a:prstGeom prst="roundRect">
            <a:avLst>
              <a:gd fmla="val 8364"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7"/>
          <p:cNvSpPr/>
          <p:nvPr/>
        </p:nvSpPr>
        <p:spPr>
          <a:xfrm>
            <a:off x="3022925" y="1232225"/>
            <a:ext cx="3390300" cy="421200"/>
          </a:xfrm>
          <a:prstGeom prst="roundRect">
            <a:avLst>
              <a:gd fmla="val 2907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AR"/>
              <a:t>Knative Service</a:t>
            </a:r>
            <a:endParaRPr b="1"/>
          </a:p>
        </p:txBody>
      </p:sp>
      <p:sp>
        <p:nvSpPr>
          <p:cNvPr id="581" name="Google Shape;581;p57"/>
          <p:cNvSpPr txBox="1"/>
          <p:nvPr/>
        </p:nvSpPr>
        <p:spPr>
          <a:xfrm>
            <a:off x="6735525" y="1876600"/>
            <a:ext cx="4618200" cy="33957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Deploy app as pod with revision.</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Network auto-setup.</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Revision are scaled up/down</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Based on load</a:t>
            </a:r>
            <a:endParaRPr sz="1500">
              <a:latin typeface="Calibri"/>
              <a:ea typeface="Calibri"/>
              <a:cs typeface="Calibri"/>
              <a:sym typeface="Calibri"/>
            </a:endParaRPr>
          </a:p>
          <a:p>
            <a:pPr indent="-323850" lvl="1" marL="914400" rtl="0" algn="l">
              <a:lnSpc>
                <a:spcPct val="150000"/>
              </a:lnSpc>
              <a:spcBef>
                <a:spcPts val="0"/>
              </a:spcBef>
              <a:spcAft>
                <a:spcPts val="0"/>
              </a:spcAft>
              <a:buSzPts val="1500"/>
              <a:buFont typeface="Calibri"/>
              <a:buChar char="○"/>
            </a:pPr>
            <a:r>
              <a:rPr lang="es-AR" sz="1500">
                <a:latin typeface="Calibri"/>
                <a:ea typeface="Calibri"/>
                <a:cs typeface="Calibri"/>
                <a:sym typeface="Calibri"/>
              </a:rPr>
              <a:t>Down to zero</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Create revisions and auto migrate</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Traffic splitting </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s-AR" sz="1500">
                <a:latin typeface="Calibri"/>
                <a:ea typeface="Calibri"/>
                <a:cs typeface="Calibri"/>
                <a:sym typeface="Calibri"/>
              </a:rPr>
              <a:t>Dedicated URLs to Revisions which allows other uses cases like blue/green deployment.</a:t>
            </a:r>
            <a:endParaRPr sz="1500">
              <a:latin typeface="Calibri"/>
              <a:ea typeface="Calibri"/>
              <a:cs typeface="Calibri"/>
              <a:sym typeface="Calibri"/>
            </a:endParaRPr>
          </a:p>
        </p:txBody>
      </p:sp>
      <p:sp>
        <p:nvSpPr>
          <p:cNvPr id="582" name="Google Shape;582;p57"/>
          <p:cNvSpPr/>
          <p:nvPr/>
        </p:nvSpPr>
        <p:spPr>
          <a:xfrm>
            <a:off x="1153775" y="1724100"/>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7"/>
          <p:cNvSpPr/>
          <p:nvPr/>
        </p:nvSpPr>
        <p:spPr>
          <a:xfrm>
            <a:off x="3216300" y="1940100"/>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cxnSp>
        <p:nvCxnSpPr>
          <p:cNvPr id="584" name="Google Shape;584;p57"/>
          <p:cNvCxnSpPr>
            <a:stCxn id="582" idx="6"/>
            <a:endCxn id="583" idx="1"/>
          </p:cNvCxnSpPr>
          <p:nvPr/>
        </p:nvCxnSpPr>
        <p:spPr>
          <a:xfrm>
            <a:off x="1843475" y="2068950"/>
            <a:ext cx="1372800" cy="0"/>
          </a:xfrm>
          <a:prstGeom prst="straightConnector1">
            <a:avLst/>
          </a:prstGeom>
          <a:noFill/>
          <a:ln cap="flat" cmpd="sng" w="9525">
            <a:solidFill>
              <a:schemeClr val="dk2"/>
            </a:solidFill>
            <a:prstDash val="solid"/>
            <a:round/>
            <a:headEnd len="med" w="med" type="none"/>
            <a:tailEnd len="med" w="med" type="triangle"/>
          </a:ln>
        </p:spPr>
      </p:cxnSp>
      <p:sp>
        <p:nvSpPr>
          <p:cNvPr id="585" name="Google Shape;585;p57"/>
          <p:cNvSpPr txBox="1"/>
          <p:nvPr/>
        </p:nvSpPr>
        <p:spPr>
          <a:xfrm>
            <a:off x="1250375" y="2337600"/>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sp>
        <p:nvSpPr>
          <p:cNvPr id="586" name="Google Shape;586;p57"/>
          <p:cNvSpPr/>
          <p:nvPr/>
        </p:nvSpPr>
        <p:spPr>
          <a:xfrm>
            <a:off x="1153775" y="4225475"/>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7"/>
          <p:cNvSpPr txBox="1"/>
          <p:nvPr/>
        </p:nvSpPr>
        <p:spPr>
          <a:xfrm>
            <a:off x="1226675" y="4832525"/>
            <a:ext cx="6405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Tester</a:t>
            </a:r>
            <a:endParaRPr>
              <a:latin typeface="Calibri"/>
              <a:ea typeface="Calibri"/>
              <a:cs typeface="Calibri"/>
              <a:sym typeface="Calibri"/>
            </a:endParaRPr>
          </a:p>
        </p:txBody>
      </p:sp>
      <p:sp>
        <p:nvSpPr>
          <p:cNvPr id="588" name="Google Shape;588;p57"/>
          <p:cNvSpPr/>
          <p:nvPr/>
        </p:nvSpPr>
        <p:spPr>
          <a:xfrm>
            <a:off x="3216300" y="4441475"/>
            <a:ext cx="780000" cy="2577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a:t>Route</a:t>
            </a:r>
            <a:endParaRPr/>
          </a:p>
        </p:txBody>
      </p:sp>
      <p:sp>
        <p:nvSpPr>
          <p:cNvPr id="589" name="Google Shape;589;p57"/>
          <p:cNvSpPr txBox="1"/>
          <p:nvPr/>
        </p:nvSpPr>
        <p:spPr>
          <a:xfrm>
            <a:off x="5885800" y="44806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590" name="Google Shape;590;p57"/>
          <p:cNvSpPr txBox="1"/>
          <p:nvPr/>
        </p:nvSpPr>
        <p:spPr>
          <a:xfrm>
            <a:off x="4931950" y="429232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91" name="Google Shape;591;p57"/>
          <p:cNvSpPr txBox="1"/>
          <p:nvPr/>
        </p:nvSpPr>
        <p:spPr>
          <a:xfrm>
            <a:off x="4836400" y="43647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3</a:t>
            </a:r>
            <a:endParaRPr>
              <a:latin typeface="Calibri"/>
              <a:ea typeface="Calibri"/>
              <a:cs typeface="Calibri"/>
              <a:sym typeface="Calibri"/>
            </a:endParaRPr>
          </a:p>
        </p:txBody>
      </p:sp>
      <p:cxnSp>
        <p:nvCxnSpPr>
          <p:cNvPr id="592" name="Google Shape;592;p57"/>
          <p:cNvCxnSpPr>
            <a:stCxn id="586" idx="6"/>
            <a:endCxn id="588" idx="1"/>
          </p:cNvCxnSpPr>
          <p:nvPr/>
        </p:nvCxnSpPr>
        <p:spPr>
          <a:xfrm>
            <a:off x="1843475" y="4570325"/>
            <a:ext cx="1372800" cy="0"/>
          </a:xfrm>
          <a:prstGeom prst="straightConnector1">
            <a:avLst/>
          </a:prstGeom>
          <a:noFill/>
          <a:ln cap="flat" cmpd="sng" w="9525">
            <a:solidFill>
              <a:schemeClr val="dk2"/>
            </a:solidFill>
            <a:prstDash val="solid"/>
            <a:round/>
            <a:headEnd len="med" w="med" type="none"/>
            <a:tailEnd len="med" w="med" type="triangle"/>
          </a:ln>
        </p:spPr>
      </p:cxnSp>
      <p:cxnSp>
        <p:nvCxnSpPr>
          <p:cNvPr id="593" name="Google Shape;593;p57"/>
          <p:cNvCxnSpPr>
            <a:stCxn id="588" idx="3"/>
            <a:endCxn id="591" idx="1"/>
          </p:cNvCxnSpPr>
          <p:nvPr/>
        </p:nvCxnSpPr>
        <p:spPr>
          <a:xfrm>
            <a:off x="3996300" y="4570325"/>
            <a:ext cx="840000" cy="5100"/>
          </a:xfrm>
          <a:prstGeom prst="straightConnector1">
            <a:avLst/>
          </a:prstGeom>
          <a:noFill/>
          <a:ln cap="flat" cmpd="sng" w="9525">
            <a:solidFill>
              <a:schemeClr val="dk2"/>
            </a:solidFill>
            <a:prstDash val="solid"/>
            <a:round/>
            <a:headEnd len="med" w="med" type="none"/>
            <a:tailEnd len="med" w="med" type="triangle"/>
          </a:ln>
        </p:spPr>
      </p:cxnSp>
      <p:sp>
        <p:nvSpPr>
          <p:cNvPr id="594" name="Google Shape;594;p57"/>
          <p:cNvSpPr txBox="1"/>
          <p:nvPr/>
        </p:nvSpPr>
        <p:spPr>
          <a:xfrm>
            <a:off x="4195900" y="4374075"/>
            <a:ext cx="382500" cy="2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800">
                <a:latin typeface="Calibri"/>
                <a:ea typeface="Calibri"/>
                <a:cs typeface="Calibri"/>
                <a:sym typeface="Calibri"/>
              </a:rPr>
              <a:t>Tag</a:t>
            </a:r>
            <a:endParaRPr b="1" sz="800">
              <a:latin typeface="Calibri"/>
              <a:ea typeface="Calibri"/>
              <a:cs typeface="Calibri"/>
              <a:sym typeface="Calibri"/>
            </a:endParaRPr>
          </a:p>
        </p:txBody>
      </p:sp>
      <p:sp>
        <p:nvSpPr>
          <p:cNvPr id="595" name="Google Shape;595;p57"/>
          <p:cNvSpPr txBox="1"/>
          <p:nvPr/>
        </p:nvSpPr>
        <p:spPr>
          <a:xfrm>
            <a:off x="2823125" y="5969100"/>
            <a:ext cx="37899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AR" sz="1200">
                <a:latin typeface="Calibri"/>
                <a:ea typeface="Calibri"/>
                <a:cs typeface="Calibri"/>
                <a:sym typeface="Calibri"/>
              </a:rPr>
              <a:t>* From </a:t>
            </a:r>
            <a:r>
              <a:rPr i="1" lang="es-AR" sz="1200">
                <a:latin typeface="Calibri"/>
                <a:ea typeface="Calibri"/>
                <a:cs typeface="Calibri"/>
                <a:sym typeface="Calibri"/>
              </a:rPr>
              <a:t>Stop Calling Knative Serverless! - Doug Davis, IBM </a:t>
            </a:r>
            <a:endParaRPr i="1" sz="1200">
              <a:latin typeface="Calibri"/>
              <a:ea typeface="Calibri"/>
              <a:cs typeface="Calibri"/>
              <a:sym typeface="Calibri"/>
            </a:endParaRPr>
          </a:p>
          <a:p>
            <a:pPr indent="0" lvl="0" marL="0" rtl="0" algn="l">
              <a:spcBef>
                <a:spcPts val="0"/>
              </a:spcBef>
              <a:spcAft>
                <a:spcPts val="0"/>
              </a:spcAft>
              <a:buNone/>
            </a:pPr>
            <a:r>
              <a:rPr lang="es-AR">
                <a:latin typeface="Calibri"/>
                <a:ea typeface="Calibri"/>
                <a:cs typeface="Calibri"/>
                <a:sym typeface="Calibri"/>
              </a:rPr>
              <a:t> </a:t>
            </a:r>
            <a:endParaRPr>
              <a:latin typeface="Calibri"/>
              <a:ea typeface="Calibri"/>
              <a:cs typeface="Calibri"/>
              <a:sym typeface="Calibri"/>
            </a:endParaRPr>
          </a:p>
        </p:txBody>
      </p:sp>
      <p:pic>
        <p:nvPicPr>
          <p:cNvPr id="596" name="Google Shape;596;p57"/>
          <p:cNvPicPr preferRelativeResize="0"/>
          <p:nvPr/>
        </p:nvPicPr>
        <p:blipFill>
          <a:blip r:embed="rId4">
            <a:alphaModFix/>
          </a:blip>
          <a:stretch>
            <a:fillRect/>
          </a:stretch>
        </p:blipFill>
        <p:spPr>
          <a:xfrm>
            <a:off x="10060324" y="225951"/>
            <a:ext cx="1114076" cy="1114051"/>
          </a:xfrm>
          <a:prstGeom prst="rect">
            <a:avLst/>
          </a:prstGeom>
          <a:noFill/>
          <a:ln>
            <a:noFill/>
          </a:ln>
        </p:spPr>
      </p:pic>
      <p:sp>
        <p:nvSpPr>
          <p:cNvPr id="597" name="Google Shape;597;p57"/>
          <p:cNvSpPr txBox="1"/>
          <p:nvPr/>
        </p:nvSpPr>
        <p:spPr>
          <a:xfrm>
            <a:off x="5885800" y="197985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cxnSp>
        <p:nvCxnSpPr>
          <p:cNvPr id="598" name="Google Shape;598;p57" title="90%"/>
          <p:cNvCxnSpPr>
            <a:stCxn id="583" idx="3"/>
            <a:endCxn id="599" idx="1"/>
          </p:cNvCxnSpPr>
          <p:nvPr/>
        </p:nvCxnSpPr>
        <p:spPr>
          <a:xfrm>
            <a:off x="3996300" y="2068950"/>
            <a:ext cx="840000" cy="861900"/>
          </a:xfrm>
          <a:prstGeom prst="bentConnector3">
            <a:avLst>
              <a:gd fmla="val 50006" name="adj1"/>
            </a:avLst>
          </a:prstGeom>
          <a:noFill/>
          <a:ln cap="flat" cmpd="sng" w="9525">
            <a:solidFill>
              <a:schemeClr val="dk2"/>
            </a:solidFill>
            <a:prstDash val="solid"/>
            <a:round/>
            <a:headEnd len="med" w="med" type="none"/>
            <a:tailEnd len="med" w="med" type="triangle"/>
          </a:ln>
        </p:spPr>
      </p:cxnSp>
      <p:sp>
        <p:nvSpPr>
          <p:cNvPr id="600" name="Google Shape;600;p57"/>
          <p:cNvSpPr txBox="1"/>
          <p:nvPr/>
        </p:nvSpPr>
        <p:spPr>
          <a:xfrm>
            <a:off x="4931950" y="179152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601" name="Google Shape;601;p57"/>
          <p:cNvSpPr txBox="1"/>
          <p:nvPr/>
        </p:nvSpPr>
        <p:spPr>
          <a:xfrm>
            <a:off x="4836400" y="186390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602" name="Google Shape;602;p57"/>
          <p:cNvSpPr txBox="1"/>
          <p:nvPr/>
        </p:nvSpPr>
        <p:spPr>
          <a:xfrm>
            <a:off x="5885800" y="2836300"/>
            <a:ext cx="470400" cy="1893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800">
                <a:latin typeface="Calibri"/>
                <a:ea typeface="Calibri"/>
                <a:cs typeface="Calibri"/>
                <a:sym typeface="Calibri"/>
              </a:rPr>
              <a:t>Config</a:t>
            </a:r>
            <a:endParaRPr sz="800">
              <a:latin typeface="Calibri"/>
              <a:ea typeface="Calibri"/>
              <a:cs typeface="Calibri"/>
              <a:sym typeface="Calibri"/>
            </a:endParaRPr>
          </a:p>
        </p:txBody>
      </p:sp>
      <p:sp>
        <p:nvSpPr>
          <p:cNvPr id="603" name="Google Shape;603;p57"/>
          <p:cNvSpPr txBox="1"/>
          <p:nvPr/>
        </p:nvSpPr>
        <p:spPr>
          <a:xfrm>
            <a:off x="4931950" y="2647975"/>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1</a:t>
            </a:r>
            <a:endParaRPr>
              <a:latin typeface="Calibri"/>
              <a:ea typeface="Calibri"/>
              <a:cs typeface="Calibri"/>
              <a:sym typeface="Calibri"/>
            </a:endParaRPr>
          </a:p>
        </p:txBody>
      </p:sp>
      <p:sp>
        <p:nvSpPr>
          <p:cNvPr id="599" name="Google Shape;599;p57"/>
          <p:cNvSpPr txBox="1"/>
          <p:nvPr/>
        </p:nvSpPr>
        <p:spPr>
          <a:xfrm>
            <a:off x="4836400" y="2720350"/>
            <a:ext cx="973200" cy="421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AR">
                <a:latin typeface="Calibri"/>
                <a:ea typeface="Calibri"/>
                <a:cs typeface="Calibri"/>
                <a:sym typeface="Calibri"/>
              </a:rPr>
              <a:t>Revision 2</a:t>
            </a:r>
            <a:endParaRPr>
              <a:latin typeface="Calibri"/>
              <a:ea typeface="Calibri"/>
              <a:cs typeface="Calibri"/>
              <a:sym typeface="Calibri"/>
            </a:endParaRPr>
          </a:p>
        </p:txBody>
      </p:sp>
      <p:sp>
        <p:nvSpPr>
          <p:cNvPr id="604" name="Google Shape;604;p57"/>
          <p:cNvSpPr txBox="1"/>
          <p:nvPr/>
        </p:nvSpPr>
        <p:spPr>
          <a:xfrm>
            <a:off x="4377500" y="1979850"/>
            <a:ext cx="382500" cy="2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800">
                <a:latin typeface="Calibri"/>
                <a:ea typeface="Calibri"/>
                <a:cs typeface="Calibri"/>
                <a:sym typeface="Calibri"/>
              </a:rPr>
              <a:t>90%</a:t>
            </a:r>
            <a:endParaRPr b="1" sz="800">
              <a:latin typeface="Calibri"/>
              <a:ea typeface="Calibri"/>
              <a:cs typeface="Calibri"/>
              <a:sym typeface="Calibri"/>
            </a:endParaRPr>
          </a:p>
        </p:txBody>
      </p:sp>
      <p:sp>
        <p:nvSpPr>
          <p:cNvPr id="605" name="Google Shape;605;p57"/>
          <p:cNvSpPr txBox="1"/>
          <p:nvPr/>
        </p:nvSpPr>
        <p:spPr>
          <a:xfrm>
            <a:off x="4377500" y="2716375"/>
            <a:ext cx="382500" cy="2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800">
                <a:latin typeface="Calibri"/>
                <a:ea typeface="Calibri"/>
                <a:cs typeface="Calibri"/>
                <a:sym typeface="Calibri"/>
              </a:rPr>
              <a:t>10%</a:t>
            </a:r>
            <a:endParaRPr b="1" sz="800">
              <a:latin typeface="Calibri"/>
              <a:ea typeface="Calibri"/>
              <a:cs typeface="Calibri"/>
              <a:sym typeface="Calibri"/>
            </a:endParaRPr>
          </a:p>
        </p:txBody>
      </p:sp>
      <p:cxnSp>
        <p:nvCxnSpPr>
          <p:cNvPr id="606" name="Google Shape;606;p57"/>
          <p:cNvCxnSpPr>
            <a:endCxn id="601" idx="1"/>
          </p:cNvCxnSpPr>
          <p:nvPr/>
        </p:nvCxnSpPr>
        <p:spPr>
          <a:xfrm>
            <a:off x="3996400" y="2068800"/>
            <a:ext cx="840000" cy="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5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12" name="Google Shape;612;p58"/>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613" name="Google Shape;613;p58"/>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614" name="Google Shape;614;p58"/>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15" name="Google Shape;615;p58"/>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16" name="Google Shape;616;p58"/>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617" name="Google Shape;617;p58"/>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0" lvl="0" marL="457200" rtl="0" algn="l">
              <a:lnSpc>
                <a:spcPct val="115000"/>
              </a:lnSpc>
              <a:spcBef>
                <a:spcPts val="0"/>
              </a:spcBef>
              <a:spcAft>
                <a:spcPts val="0"/>
              </a:spcAft>
              <a:buNone/>
            </a:pPr>
            <a:r>
              <a:t/>
            </a:r>
            <a:endParaRPr sz="1800">
              <a:latin typeface="Calibri"/>
              <a:ea typeface="Calibri"/>
              <a:cs typeface="Calibri"/>
              <a:sym typeface="Calibri"/>
            </a:endParaRPr>
          </a:p>
        </p:txBody>
      </p:sp>
      <p:cxnSp>
        <p:nvCxnSpPr>
          <p:cNvPr id="618" name="Google Shape;618;p58"/>
          <p:cNvCxnSpPr>
            <a:stCxn id="614" idx="2"/>
            <a:endCxn id="615" idx="0"/>
          </p:cNvCxnSpPr>
          <p:nvPr/>
        </p:nvCxnSpPr>
        <p:spPr>
          <a:xfrm>
            <a:off x="2034700" y="2349650"/>
            <a:ext cx="0" cy="1460700"/>
          </a:xfrm>
          <a:prstGeom prst="straightConnector1">
            <a:avLst/>
          </a:prstGeom>
          <a:noFill/>
          <a:ln cap="flat" cmpd="sng" w="9525">
            <a:solidFill>
              <a:schemeClr val="dk2"/>
            </a:solidFill>
            <a:prstDash val="solid"/>
            <a:round/>
            <a:headEnd len="med" w="med" type="none"/>
            <a:tailEnd len="med" w="med" type="none"/>
          </a:ln>
        </p:spPr>
      </p:cxnSp>
      <p:cxnSp>
        <p:nvCxnSpPr>
          <p:cNvPr id="619" name="Google Shape;619;p58"/>
          <p:cNvCxnSpPr>
            <a:endCxn id="620" idx="1"/>
          </p:cNvCxnSpPr>
          <p:nvPr/>
        </p:nvCxnSpPr>
        <p:spPr>
          <a:xfrm flipH="1" rot="10800000">
            <a:off x="2030325" y="3116625"/>
            <a:ext cx="2145900" cy="3000"/>
          </a:xfrm>
          <a:prstGeom prst="straightConnector1">
            <a:avLst/>
          </a:prstGeom>
          <a:noFill/>
          <a:ln cap="flat" cmpd="sng" w="9525">
            <a:solidFill>
              <a:schemeClr val="dk2"/>
            </a:solidFill>
            <a:prstDash val="solid"/>
            <a:round/>
            <a:headEnd len="med" w="med" type="none"/>
            <a:tailEnd len="med" w="med" type="triangle"/>
          </a:ln>
        </p:spPr>
      </p:cxnSp>
      <p:sp>
        <p:nvSpPr>
          <p:cNvPr id="621" name="Google Shape;621;p58"/>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8"/>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8"/>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16" name="Google Shape;116;p14"/>
          <p:cNvSpPr txBox="1"/>
          <p:nvPr>
            <p:ph idx="1" type="body"/>
          </p:nvPr>
        </p:nvSpPr>
        <p:spPr>
          <a:xfrm>
            <a:off x="838200" y="1417952"/>
            <a:ext cx="10515600" cy="35868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Open source stack.</a:t>
            </a:r>
            <a:endParaRPr/>
          </a:p>
        </p:txBody>
      </p:sp>
      <p:sp>
        <p:nvSpPr>
          <p:cNvPr id="117" name="Google Shape;117;p1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Cloud Native?</a:t>
            </a:r>
            <a:endParaRPr sz="3959">
              <a:latin typeface="Arial Black"/>
              <a:ea typeface="Arial Black"/>
              <a:cs typeface="Arial Black"/>
              <a:sym typeface="Arial Black"/>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5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29" name="Google Shape;629;p59"/>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630" name="Google Shape;630;p59"/>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631" name="Google Shape;631;p59"/>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32" name="Google Shape;632;p59"/>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33" name="Google Shape;633;p59"/>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634" name="Google Shape;634;p59"/>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Adapter often used to convert events into CloudEvents.</a:t>
            </a:r>
            <a:endParaRPr sz="1800">
              <a:latin typeface="Calibri"/>
              <a:ea typeface="Calibri"/>
              <a:cs typeface="Calibri"/>
              <a:sym typeface="Calibri"/>
            </a:endParaRPr>
          </a:p>
          <a:p>
            <a:pPr indent="0" lvl="0" marL="457200" rtl="0" algn="l">
              <a:lnSpc>
                <a:spcPct val="115000"/>
              </a:lnSpc>
              <a:spcBef>
                <a:spcPts val="0"/>
              </a:spcBef>
              <a:spcAft>
                <a:spcPts val="0"/>
              </a:spcAft>
              <a:buNone/>
            </a:pPr>
            <a:r>
              <a:t/>
            </a:r>
            <a:endParaRPr sz="1800">
              <a:latin typeface="Calibri"/>
              <a:ea typeface="Calibri"/>
              <a:cs typeface="Calibri"/>
              <a:sym typeface="Calibri"/>
            </a:endParaRPr>
          </a:p>
        </p:txBody>
      </p:sp>
      <p:sp>
        <p:nvSpPr>
          <p:cNvPr id="635" name="Google Shape;635;p59"/>
          <p:cNvSpPr/>
          <p:nvPr/>
        </p:nvSpPr>
        <p:spPr>
          <a:xfrm>
            <a:off x="1722250" y="2984475"/>
            <a:ext cx="624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AR" sz="900"/>
              <a:t>Adapter</a:t>
            </a:r>
            <a:endParaRPr sz="900"/>
          </a:p>
        </p:txBody>
      </p:sp>
      <p:cxnSp>
        <p:nvCxnSpPr>
          <p:cNvPr id="636" name="Google Shape;636;p59"/>
          <p:cNvCxnSpPr>
            <a:stCxn id="631" idx="2"/>
            <a:endCxn id="635" idx="0"/>
          </p:cNvCxnSpPr>
          <p:nvPr/>
        </p:nvCxnSpPr>
        <p:spPr>
          <a:xfrm>
            <a:off x="2034700" y="2349650"/>
            <a:ext cx="0" cy="634800"/>
          </a:xfrm>
          <a:prstGeom prst="straightConnector1">
            <a:avLst/>
          </a:prstGeom>
          <a:noFill/>
          <a:ln cap="flat" cmpd="sng" w="9525">
            <a:solidFill>
              <a:schemeClr val="dk2"/>
            </a:solidFill>
            <a:prstDash val="solid"/>
            <a:round/>
            <a:headEnd len="med" w="med" type="none"/>
            <a:tailEnd len="med" w="med" type="triangle"/>
          </a:ln>
        </p:spPr>
      </p:cxnSp>
      <p:cxnSp>
        <p:nvCxnSpPr>
          <p:cNvPr id="637" name="Google Shape;637;p59"/>
          <p:cNvCxnSpPr>
            <a:stCxn id="632" idx="0"/>
            <a:endCxn id="635" idx="2"/>
          </p:cNvCxnSpPr>
          <p:nvPr/>
        </p:nvCxnSpPr>
        <p:spPr>
          <a:xfrm rot="10800000">
            <a:off x="2034700" y="3248825"/>
            <a:ext cx="0" cy="561600"/>
          </a:xfrm>
          <a:prstGeom prst="straightConnector1">
            <a:avLst/>
          </a:prstGeom>
          <a:noFill/>
          <a:ln cap="flat" cmpd="sng" w="9525">
            <a:solidFill>
              <a:schemeClr val="dk2"/>
            </a:solidFill>
            <a:prstDash val="solid"/>
            <a:round/>
            <a:headEnd len="med" w="med" type="none"/>
            <a:tailEnd len="med" w="med" type="triangle"/>
          </a:ln>
        </p:spPr>
      </p:cxnSp>
      <p:cxnSp>
        <p:nvCxnSpPr>
          <p:cNvPr id="638" name="Google Shape;638;p59"/>
          <p:cNvCxnSpPr>
            <a:stCxn id="635" idx="3"/>
            <a:endCxn id="639" idx="1"/>
          </p:cNvCxnSpPr>
          <p:nvPr/>
        </p:nvCxnSpPr>
        <p:spPr>
          <a:xfrm>
            <a:off x="2347150" y="3116625"/>
            <a:ext cx="1829100" cy="0"/>
          </a:xfrm>
          <a:prstGeom prst="straightConnector1">
            <a:avLst/>
          </a:prstGeom>
          <a:noFill/>
          <a:ln cap="flat" cmpd="sng" w="9525">
            <a:solidFill>
              <a:schemeClr val="dk2"/>
            </a:solidFill>
            <a:prstDash val="solid"/>
            <a:round/>
            <a:headEnd len="med" w="med" type="none"/>
            <a:tailEnd len="med" w="med" type="triangle"/>
          </a:ln>
        </p:spPr>
      </p:cxnSp>
      <p:sp>
        <p:nvSpPr>
          <p:cNvPr id="640" name="Google Shape;640;p59"/>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9"/>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9"/>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p6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48" name="Google Shape;648;p6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649" name="Google Shape;649;p60"/>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650" name="Google Shape;650;p60"/>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51" name="Google Shape;651;p60"/>
          <p:cNvSpPr/>
          <p:nvPr/>
        </p:nvSpPr>
        <p:spPr>
          <a:xfrm>
            <a:off x="4176250" y="2752050"/>
            <a:ext cx="1553350" cy="729150"/>
          </a:xfrm>
          <a:prstGeom prst="flowChartMagneticDrum">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AR"/>
              <a:t>Broker</a:t>
            </a:r>
            <a:endParaRPr b="1"/>
          </a:p>
        </p:txBody>
      </p:sp>
      <p:sp>
        <p:nvSpPr>
          <p:cNvPr id="652" name="Google Shape;652;p60"/>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53" name="Google Shape;653;p60"/>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654" name="Google Shape;654;p60"/>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Adapter often used to convert events into CloudEvents.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Broker</a:t>
            </a:r>
            <a:r>
              <a:rPr lang="es-AR" sz="1800">
                <a:latin typeface="Calibri"/>
                <a:ea typeface="Calibri"/>
                <a:cs typeface="Calibri"/>
                <a:sym typeface="Calibri"/>
              </a:rPr>
              <a:t> is central events hub, e.g: Kafka.</a:t>
            </a:r>
            <a:endParaRPr sz="1800">
              <a:latin typeface="Calibri"/>
              <a:ea typeface="Calibri"/>
              <a:cs typeface="Calibri"/>
              <a:sym typeface="Calibri"/>
            </a:endParaRPr>
          </a:p>
        </p:txBody>
      </p:sp>
      <p:sp>
        <p:nvSpPr>
          <p:cNvPr id="655" name="Google Shape;655;p60"/>
          <p:cNvSpPr/>
          <p:nvPr/>
        </p:nvSpPr>
        <p:spPr>
          <a:xfrm>
            <a:off x="1722250" y="2984475"/>
            <a:ext cx="624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AR" sz="900"/>
              <a:t>Adapter</a:t>
            </a:r>
            <a:endParaRPr sz="900"/>
          </a:p>
        </p:txBody>
      </p:sp>
      <p:cxnSp>
        <p:nvCxnSpPr>
          <p:cNvPr id="656" name="Google Shape;656;p60"/>
          <p:cNvCxnSpPr>
            <a:stCxn id="650" idx="2"/>
            <a:endCxn id="655" idx="0"/>
          </p:cNvCxnSpPr>
          <p:nvPr/>
        </p:nvCxnSpPr>
        <p:spPr>
          <a:xfrm>
            <a:off x="2034700" y="2349650"/>
            <a:ext cx="0" cy="634800"/>
          </a:xfrm>
          <a:prstGeom prst="straightConnector1">
            <a:avLst/>
          </a:prstGeom>
          <a:noFill/>
          <a:ln cap="flat" cmpd="sng" w="9525">
            <a:solidFill>
              <a:schemeClr val="dk2"/>
            </a:solidFill>
            <a:prstDash val="solid"/>
            <a:round/>
            <a:headEnd len="med" w="med" type="none"/>
            <a:tailEnd len="med" w="med" type="triangle"/>
          </a:ln>
        </p:spPr>
      </p:cxnSp>
      <p:cxnSp>
        <p:nvCxnSpPr>
          <p:cNvPr id="657" name="Google Shape;657;p60"/>
          <p:cNvCxnSpPr>
            <a:stCxn id="652" idx="0"/>
            <a:endCxn id="655" idx="2"/>
          </p:cNvCxnSpPr>
          <p:nvPr/>
        </p:nvCxnSpPr>
        <p:spPr>
          <a:xfrm rot="10800000">
            <a:off x="2034700" y="3248825"/>
            <a:ext cx="0" cy="561600"/>
          </a:xfrm>
          <a:prstGeom prst="straightConnector1">
            <a:avLst/>
          </a:prstGeom>
          <a:noFill/>
          <a:ln cap="flat" cmpd="sng" w="9525">
            <a:solidFill>
              <a:schemeClr val="dk2"/>
            </a:solidFill>
            <a:prstDash val="solid"/>
            <a:round/>
            <a:headEnd len="med" w="med" type="none"/>
            <a:tailEnd len="med" w="med" type="triangle"/>
          </a:ln>
        </p:spPr>
      </p:cxnSp>
      <p:cxnSp>
        <p:nvCxnSpPr>
          <p:cNvPr id="658" name="Google Shape;658;p60"/>
          <p:cNvCxnSpPr>
            <a:stCxn id="655" idx="3"/>
            <a:endCxn id="651" idx="1"/>
          </p:cNvCxnSpPr>
          <p:nvPr/>
        </p:nvCxnSpPr>
        <p:spPr>
          <a:xfrm>
            <a:off x="2347150" y="3116625"/>
            <a:ext cx="1829100" cy="0"/>
          </a:xfrm>
          <a:prstGeom prst="straightConnector1">
            <a:avLst/>
          </a:prstGeom>
          <a:noFill/>
          <a:ln cap="flat" cmpd="sng" w="9525">
            <a:solidFill>
              <a:schemeClr val="dk2"/>
            </a:solidFill>
            <a:prstDash val="solid"/>
            <a:round/>
            <a:headEnd len="med" w="med" type="none"/>
            <a:tailEnd len="med" w="med" type="triangle"/>
          </a:ln>
        </p:spPr>
      </p:cxnSp>
      <p:sp>
        <p:nvSpPr>
          <p:cNvPr id="659" name="Google Shape;659;p60"/>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0"/>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0"/>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6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67" name="Google Shape;667;p6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668" name="Google Shape;668;p61"/>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669" name="Google Shape;669;p61"/>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70" name="Google Shape;670;p61"/>
          <p:cNvSpPr/>
          <p:nvPr/>
        </p:nvSpPr>
        <p:spPr>
          <a:xfrm>
            <a:off x="4176250" y="2752050"/>
            <a:ext cx="1553350" cy="729150"/>
          </a:xfrm>
          <a:prstGeom prst="flowChartMagneticDrum">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AR"/>
              <a:t>Broker</a:t>
            </a:r>
            <a:endParaRPr b="1"/>
          </a:p>
        </p:txBody>
      </p:sp>
      <p:cxnSp>
        <p:nvCxnSpPr>
          <p:cNvPr id="671" name="Google Shape;671;p61"/>
          <p:cNvCxnSpPr>
            <a:stCxn id="670" idx="4"/>
            <a:endCxn id="672" idx="1"/>
          </p:cNvCxnSpPr>
          <p:nvPr/>
        </p:nvCxnSpPr>
        <p:spPr>
          <a:xfrm>
            <a:off x="5729600" y="3116625"/>
            <a:ext cx="823200" cy="0"/>
          </a:xfrm>
          <a:prstGeom prst="straightConnector1">
            <a:avLst/>
          </a:prstGeom>
          <a:noFill/>
          <a:ln cap="flat" cmpd="sng" w="9525">
            <a:solidFill>
              <a:schemeClr val="dk2"/>
            </a:solidFill>
            <a:prstDash val="solid"/>
            <a:round/>
            <a:headEnd len="med" w="med" type="none"/>
            <a:tailEnd len="med" w="med" type="triangle"/>
          </a:ln>
        </p:spPr>
      </p:cxnSp>
      <p:sp>
        <p:nvSpPr>
          <p:cNvPr id="673" name="Google Shape;673;p61"/>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74" name="Google Shape;674;p61"/>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675" name="Google Shape;675;p61"/>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Adapter often used to convert events into CloudEvents.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Broker</a:t>
            </a:r>
            <a:r>
              <a:rPr lang="es-AR" sz="1800">
                <a:latin typeface="Calibri"/>
                <a:ea typeface="Calibri"/>
                <a:cs typeface="Calibri"/>
                <a:sym typeface="Calibri"/>
              </a:rPr>
              <a:t> is central events hub, e.g: Kafka.</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Trigger</a:t>
            </a:r>
            <a:r>
              <a:rPr lang="es-AR" sz="1800">
                <a:latin typeface="Calibri"/>
                <a:ea typeface="Calibri"/>
                <a:cs typeface="Calibri"/>
                <a:sym typeface="Calibri"/>
              </a:rPr>
              <a:t> subscribe events from a Broker.</a:t>
            </a:r>
            <a:endParaRPr sz="1800">
              <a:latin typeface="Calibri"/>
              <a:ea typeface="Calibri"/>
              <a:cs typeface="Calibri"/>
              <a:sym typeface="Calibri"/>
            </a:endParaRPr>
          </a:p>
        </p:txBody>
      </p:sp>
      <p:sp>
        <p:nvSpPr>
          <p:cNvPr id="676" name="Google Shape;676;p61"/>
          <p:cNvSpPr/>
          <p:nvPr/>
        </p:nvSpPr>
        <p:spPr>
          <a:xfrm>
            <a:off x="1722250" y="2984475"/>
            <a:ext cx="624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AR" sz="900"/>
              <a:t>Adapter</a:t>
            </a:r>
            <a:endParaRPr sz="900"/>
          </a:p>
        </p:txBody>
      </p:sp>
      <p:cxnSp>
        <p:nvCxnSpPr>
          <p:cNvPr id="677" name="Google Shape;677;p61"/>
          <p:cNvCxnSpPr>
            <a:stCxn id="669" idx="2"/>
            <a:endCxn id="676" idx="0"/>
          </p:cNvCxnSpPr>
          <p:nvPr/>
        </p:nvCxnSpPr>
        <p:spPr>
          <a:xfrm>
            <a:off x="2034700" y="2349650"/>
            <a:ext cx="0" cy="634800"/>
          </a:xfrm>
          <a:prstGeom prst="straightConnector1">
            <a:avLst/>
          </a:prstGeom>
          <a:noFill/>
          <a:ln cap="flat" cmpd="sng" w="9525">
            <a:solidFill>
              <a:schemeClr val="dk2"/>
            </a:solidFill>
            <a:prstDash val="solid"/>
            <a:round/>
            <a:headEnd len="med" w="med" type="none"/>
            <a:tailEnd len="med" w="med" type="triangle"/>
          </a:ln>
        </p:spPr>
      </p:cxnSp>
      <p:cxnSp>
        <p:nvCxnSpPr>
          <p:cNvPr id="678" name="Google Shape;678;p61"/>
          <p:cNvCxnSpPr>
            <a:stCxn id="673" idx="0"/>
            <a:endCxn id="676" idx="2"/>
          </p:cNvCxnSpPr>
          <p:nvPr/>
        </p:nvCxnSpPr>
        <p:spPr>
          <a:xfrm rot="10800000">
            <a:off x="2034700" y="3248825"/>
            <a:ext cx="0" cy="561600"/>
          </a:xfrm>
          <a:prstGeom prst="straightConnector1">
            <a:avLst/>
          </a:prstGeom>
          <a:noFill/>
          <a:ln cap="flat" cmpd="sng" w="9525">
            <a:solidFill>
              <a:schemeClr val="dk2"/>
            </a:solidFill>
            <a:prstDash val="solid"/>
            <a:round/>
            <a:headEnd len="med" w="med" type="none"/>
            <a:tailEnd len="med" w="med" type="triangle"/>
          </a:ln>
        </p:spPr>
      </p:cxnSp>
      <p:cxnSp>
        <p:nvCxnSpPr>
          <p:cNvPr id="679" name="Google Shape;679;p61"/>
          <p:cNvCxnSpPr>
            <a:stCxn id="676" idx="3"/>
            <a:endCxn id="670" idx="1"/>
          </p:cNvCxnSpPr>
          <p:nvPr/>
        </p:nvCxnSpPr>
        <p:spPr>
          <a:xfrm>
            <a:off x="2347150" y="3116625"/>
            <a:ext cx="1829100" cy="0"/>
          </a:xfrm>
          <a:prstGeom prst="straightConnector1">
            <a:avLst/>
          </a:prstGeom>
          <a:noFill/>
          <a:ln cap="flat" cmpd="sng" w="9525">
            <a:solidFill>
              <a:schemeClr val="dk2"/>
            </a:solidFill>
            <a:prstDash val="solid"/>
            <a:round/>
            <a:headEnd len="med" w="med" type="none"/>
            <a:tailEnd len="med" w="med" type="triangle"/>
          </a:ln>
        </p:spPr>
      </p:cxnSp>
      <p:sp>
        <p:nvSpPr>
          <p:cNvPr id="680" name="Google Shape;680;p61"/>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1"/>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1"/>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1"/>
          <p:cNvSpPr txBox="1"/>
          <p:nvPr/>
        </p:nvSpPr>
        <p:spPr>
          <a:xfrm>
            <a:off x="6552875" y="287812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sp>
        <p:nvSpPr>
          <p:cNvPr id="684" name="Google Shape;684;p61"/>
          <p:cNvSpPr txBox="1"/>
          <p:nvPr/>
        </p:nvSpPr>
        <p:spPr>
          <a:xfrm>
            <a:off x="5700113" y="275202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sp>
        <p:nvSpPr>
          <p:cNvPr id="685" name="Google Shape;685;p61"/>
          <p:cNvSpPr txBox="1"/>
          <p:nvPr/>
        </p:nvSpPr>
        <p:spPr>
          <a:xfrm>
            <a:off x="6552875" y="174787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cxnSp>
        <p:nvCxnSpPr>
          <p:cNvPr id="686" name="Google Shape;686;p61"/>
          <p:cNvCxnSpPr/>
          <p:nvPr/>
        </p:nvCxnSpPr>
        <p:spPr>
          <a:xfrm flipH="1" rot="10800000">
            <a:off x="4952900" y="1986450"/>
            <a:ext cx="1599900" cy="765600"/>
          </a:xfrm>
          <a:prstGeom prst="bentConnector3">
            <a:avLst>
              <a:gd fmla="val -173" name="adj1"/>
            </a:avLst>
          </a:prstGeom>
          <a:noFill/>
          <a:ln cap="flat" cmpd="sng" w="9525">
            <a:solidFill>
              <a:schemeClr val="dk2"/>
            </a:solidFill>
            <a:prstDash val="solid"/>
            <a:round/>
            <a:headEnd len="med" w="med" type="none"/>
            <a:tailEnd len="med" w="med" type="triangle"/>
          </a:ln>
        </p:spPr>
      </p:cxnSp>
      <p:sp>
        <p:nvSpPr>
          <p:cNvPr id="687" name="Google Shape;687;p61"/>
          <p:cNvSpPr txBox="1"/>
          <p:nvPr/>
        </p:nvSpPr>
        <p:spPr>
          <a:xfrm>
            <a:off x="5297725" y="164257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6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93" name="Google Shape;693;p62"/>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694" name="Google Shape;694;p62"/>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695" name="Google Shape;695;p62"/>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696" name="Google Shape;696;p62"/>
          <p:cNvSpPr/>
          <p:nvPr/>
        </p:nvSpPr>
        <p:spPr>
          <a:xfrm>
            <a:off x="4176250" y="2752050"/>
            <a:ext cx="1553350" cy="729150"/>
          </a:xfrm>
          <a:prstGeom prst="flowChartMagneticDrum">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AR"/>
              <a:t>Broker</a:t>
            </a:r>
            <a:endParaRPr b="1"/>
          </a:p>
        </p:txBody>
      </p:sp>
      <p:cxnSp>
        <p:nvCxnSpPr>
          <p:cNvPr id="697" name="Google Shape;697;p62"/>
          <p:cNvCxnSpPr>
            <a:stCxn id="696" idx="4"/>
            <a:endCxn id="698" idx="1"/>
          </p:cNvCxnSpPr>
          <p:nvPr/>
        </p:nvCxnSpPr>
        <p:spPr>
          <a:xfrm>
            <a:off x="5729600" y="3116625"/>
            <a:ext cx="823200" cy="0"/>
          </a:xfrm>
          <a:prstGeom prst="straightConnector1">
            <a:avLst/>
          </a:prstGeom>
          <a:noFill/>
          <a:ln cap="flat" cmpd="sng" w="9525">
            <a:solidFill>
              <a:schemeClr val="dk2"/>
            </a:solidFill>
            <a:prstDash val="solid"/>
            <a:round/>
            <a:headEnd len="med" w="med" type="none"/>
            <a:tailEnd len="med" w="med" type="triangle"/>
          </a:ln>
        </p:spPr>
      </p:cxnSp>
      <p:sp>
        <p:nvSpPr>
          <p:cNvPr id="699" name="Google Shape;699;p62"/>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700" name="Google Shape;700;p62"/>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701" name="Google Shape;701;p62"/>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Adapter often used to convert events into CloudEvents.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Broker</a:t>
            </a:r>
            <a:r>
              <a:rPr lang="es-AR" sz="1800">
                <a:latin typeface="Calibri"/>
                <a:ea typeface="Calibri"/>
                <a:cs typeface="Calibri"/>
                <a:sym typeface="Calibri"/>
              </a:rPr>
              <a:t> is central events hub, e.g: Kafka.</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Trigger</a:t>
            </a:r>
            <a:r>
              <a:rPr lang="es-AR" sz="1800">
                <a:latin typeface="Calibri"/>
                <a:ea typeface="Calibri"/>
                <a:cs typeface="Calibri"/>
                <a:sym typeface="Calibri"/>
              </a:rPr>
              <a:t> subscribe events from a Broker.</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Filter for specific events.</a:t>
            </a:r>
            <a:endParaRPr sz="1800">
              <a:latin typeface="Calibri"/>
              <a:ea typeface="Calibri"/>
              <a:cs typeface="Calibri"/>
              <a:sym typeface="Calibri"/>
            </a:endParaRPr>
          </a:p>
          <a:p>
            <a:pPr indent="0" lvl="0" marL="914400" rtl="0" algn="l">
              <a:lnSpc>
                <a:spcPct val="115000"/>
              </a:lnSpc>
              <a:spcBef>
                <a:spcPts val="0"/>
              </a:spcBef>
              <a:spcAft>
                <a:spcPts val="0"/>
              </a:spcAft>
              <a:buNone/>
            </a:pPr>
            <a:r>
              <a:t/>
            </a:r>
            <a:endParaRPr sz="1800">
              <a:latin typeface="Calibri"/>
              <a:ea typeface="Calibri"/>
              <a:cs typeface="Calibri"/>
              <a:sym typeface="Calibri"/>
            </a:endParaRPr>
          </a:p>
        </p:txBody>
      </p:sp>
      <p:sp>
        <p:nvSpPr>
          <p:cNvPr id="702" name="Google Shape;702;p62"/>
          <p:cNvSpPr/>
          <p:nvPr/>
        </p:nvSpPr>
        <p:spPr>
          <a:xfrm>
            <a:off x="1722250" y="2984475"/>
            <a:ext cx="624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AR" sz="900"/>
              <a:t>Adapter</a:t>
            </a:r>
            <a:endParaRPr sz="900"/>
          </a:p>
        </p:txBody>
      </p:sp>
      <p:cxnSp>
        <p:nvCxnSpPr>
          <p:cNvPr id="703" name="Google Shape;703;p62"/>
          <p:cNvCxnSpPr>
            <a:stCxn id="695" idx="2"/>
            <a:endCxn id="702" idx="0"/>
          </p:cNvCxnSpPr>
          <p:nvPr/>
        </p:nvCxnSpPr>
        <p:spPr>
          <a:xfrm>
            <a:off x="2034700" y="2349650"/>
            <a:ext cx="0" cy="634800"/>
          </a:xfrm>
          <a:prstGeom prst="straightConnector1">
            <a:avLst/>
          </a:prstGeom>
          <a:noFill/>
          <a:ln cap="flat" cmpd="sng" w="9525">
            <a:solidFill>
              <a:schemeClr val="dk2"/>
            </a:solidFill>
            <a:prstDash val="solid"/>
            <a:round/>
            <a:headEnd len="med" w="med" type="none"/>
            <a:tailEnd len="med" w="med" type="triangle"/>
          </a:ln>
        </p:spPr>
      </p:cxnSp>
      <p:cxnSp>
        <p:nvCxnSpPr>
          <p:cNvPr id="704" name="Google Shape;704;p62"/>
          <p:cNvCxnSpPr>
            <a:stCxn id="699" idx="0"/>
            <a:endCxn id="702" idx="2"/>
          </p:cNvCxnSpPr>
          <p:nvPr/>
        </p:nvCxnSpPr>
        <p:spPr>
          <a:xfrm rot="10800000">
            <a:off x="2034700" y="3248825"/>
            <a:ext cx="0" cy="561600"/>
          </a:xfrm>
          <a:prstGeom prst="straightConnector1">
            <a:avLst/>
          </a:prstGeom>
          <a:noFill/>
          <a:ln cap="flat" cmpd="sng" w="9525">
            <a:solidFill>
              <a:schemeClr val="dk2"/>
            </a:solidFill>
            <a:prstDash val="solid"/>
            <a:round/>
            <a:headEnd len="med" w="med" type="none"/>
            <a:tailEnd len="med" w="med" type="triangle"/>
          </a:ln>
        </p:spPr>
      </p:cxnSp>
      <p:cxnSp>
        <p:nvCxnSpPr>
          <p:cNvPr id="705" name="Google Shape;705;p62"/>
          <p:cNvCxnSpPr>
            <a:stCxn id="702" idx="3"/>
            <a:endCxn id="696" idx="1"/>
          </p:cNvCxnSpPr>
          <p:nvPr/>
        </p:nvCxnSpPr>
        <p:spPr>
          <a:xfrm>
            <a:off x="2347150" y="3116625"/>
            <a:ext cx="1829100" cy="0"/>
          </a:xfrm>
          <a:prstGeom prst="straightConnector1">
            <a:avLst/>
          </a:prstGeom>
          <a:noFill/>
          <a:ln cap="flat" cmpd="sng" w="9525">
            <a:solidFill>
              <a:schemeClr val="dk2"/>
            </a:solidFill>
            <a:prstDash val="solid"/>
            <a:round/>
            <a:headEnd len="med" w="med" type="none"/>
            <a:tailEnd len="med" w="med" type="triangle"/>
          </a:ln>
        </p:spPr>
      </p:cxnSp>
      <p:sp>
        <p:nvSpPr>
          <p:cNvPr id="706" name="Google Shape;706;p62"/>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2"/>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2"/>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2"/>
          <p:cNvSpPr txBox="1"/>
          <p:nvPr/>
        </p:nvSpPr>
        <p:spPr>
          <a:xfrm>
            <a:off x="6552875" y="287812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sp>
        <p:nvSpPr>
          <p:cNvPr id="710" name="Google Shape;710;p62"/>
          <p:cNvSpPr/>
          <p:nvPr/>
        </p:nvSpPr>
        <p:spPr>
          <a:xfrm>
            <a:off x="7312475" y="3490650"/>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2"/>
          <p:cNvSpPr txBox="1"/>
          <p:nvPr/>
        </p:nvSpPr>
        <p:spPr>
          <a:xfrm>
            <a:off x="5700113" y="275202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sp>
        <p:nvSpPr>
          <p:cNvPr id="712" name="Google Shape;712;p62"/>
          <p:cNvSpPr txBox="1"/>
          <p:nvPr/>
        </p:nvSpPr>
        <p:spPr>
          <a:xfrm>
            <a:off x="6552875" y="174787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sp>
        <p:nvSpPr>
          <p:cNvPr id="713" name="Google Shape;713;p62"/>
          <p:cNvSpPr/>
          <p:nvPr/>
        </p:nvSpPr>
        <p:spPr>
          <a:xfrm>
            <a:off x="7314400" y="1326938"/>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4" name="Google Shape;714;p62"/>
          <p:cNvCxnSpPr>
            <a:stCxn id="712" idx="0"/>
            <a:endCxn id="713" idx="2"/>
          </p:cNvCxnSpPr>
          <p:nvPr/>
        </p:nvCxnSpPr>
        <p:spPr>
          <a:xfrm flipH="1" rot="10800000">
            <a:off x="7129775" y="1458975"/>
            <a:ext cx="184500" cy="288900"/>
          </a:xfrm>
          <a:prstGeom prst="straightConnector1">
            <a:avLst/>
          </a:prstGeom>
          <a:noFill/>
          <a:ln cap="flat" cmpd="sng" w="9525">
            <a:solidFill>
              <a:schemeClr val="dk2"/>
            </a:solidFill>
            <a:prstDash val="solid"/>
            <a:round/>
            <a:headEnd len="med" w="med" type="none"/>
            <a:tailEnd len="med" w="med" type="triangle"/>
          </a:ln>
        </p:spPr>
      </p:cxnSp>
      <p:cxnSp>
        <p:nvCxnSpPr>
          <p:cNvPr id="715" name="Google Shape;715;p62"/>
          <p:cNvCxnSpPr>
            <a:endCxn id="712" idx="1"/>
          </p:cNvCxnSpPr>
          <p:nvPr/>
        </p:nvCxnSpPr>
        <p:spPr>
          <a:xfrm flipH="1" rot="10800000">
            <a:off x="4952975" y="1986375"/>
            <a:ext cx="1599900" cy="765600"/>
          </a:xfrm>
          <a:prstGeom prst="bentConnector3">
            <a:avLst>
              <a:gd fmla="val 628" name="adj1"/>
            </a:avLst>
          </a:prstGeom>
          <a:noFill/>
          <a:ln cap="flat" cmpd="sng" w="9525">
            <a:solidFill>
              <a:schemeClr val="dk2"/>
            </a:solidFill>
            <a:prstDash val="solid"/>
            <a:round/>
            <a:headEnd len="med" w="med" type="none"/>
            <a:tailEnd len="med" w="med" type="triangle"/>
          </a:ln>
        </p:spPr>
      </p:cxnSp>
      <p:sp>
        <p:nvSpPr>
          <p:cNvPr id="716" name="Google Shape;716;p62"/>
          <p:cNvSpPr txBox="1"/>
          <p:nvPr/>
        </p:nvSpPr>
        <p:spPr>
          <a:xfrm>
            <a:off x="5297725" y="164257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cxnSp>
        <p:nvCxnSpPr>
          <p:cNvPr id="717" name="Google Shape;717;p62"/>
          <p:cNvCxnSpPr>
            <a:stCxn id="709" idx="2"/>
            <a:endCxn id="710" idx="2"/>
          </p:cNvCxnSpPr>
          <p:nvPr/>
        </p:nvCxnSpPr>
        <p:spPr>
          <a:xfrm>
            <a:off x="7129775" y="3355125"/>
            <a:ext cx="182700" cy="267600"/>
          </a:xfrm>
          <a:prstGeom prst="straightConnector1">
            <a:avLst/>
          </a:prstGeom>
          <a:noFill/>
          <a:ln cap="flat" cmpd="sng" w="9525">
            <a:solidFill>
              <a:schemeClr val="dk2"/>
            </a:solidFill>
            <a:prstDash val="solid"/>
            <a:round/>
            <a:headEnd len="med" w="med" type="none"/>
            <a:tailEnd len="med" w="med" type="triangle"/>
          </a:ln>
        </p:spPr>
      </p:cxnSp>
      <p:sp>
        <p:nvSpPr>
          <p:cNvPr id="718" name="Google Shape;718;p62"/>
          <p:cNvSpPr txBox="1"/>
          <p:nvPr/>
        </p:nvSpPr>
        <p:spPr>
          <a:xfrm>
            <a:off x="6689375" y="3478350"/>
            <a:ext cx="734400" cy="28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filter=</a:t>
            </a:r>
            <a:endParaRPr sz="1100">
              <a:latin typeface="Calibri"/>
              <a:ea typeface="Calibri"/>
              <a:cs typeface="Calibri"/>
              <a:sym typeface="Calibri"/>
            </a:endParaRPr>
          </a:p>
        </p:txBody>
      </p:sp>
      <p:sp>
        <p:nvSpPr>
          <p:cNvPr id="719" name="Google Shape;719;p62"/>
          <p:cNvSpPr txBox="1"/>
          <p:nvPr/>
        </p:nvSpPr>
        <p:spPr>
          <a:xfrm>
            <a:off x="6744125" y="1242500"/>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filter=</a:t>
            </a:r>
            <a:endParaRPr sz="11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6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25" name="Google Shape;725;p6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Knative Eventing</a:t>
            </a:r>
            <a:endParaRPr sz="3959">
              <a:latin typeface="Arial Black"/>
              <a:ea typeface="Arial Black"/>
              <a:cs typeface="Arial Black"/>
              <a:sym typeface="Arial Black"/>
            </a:endParaRPr>
          </a:p>
        </p:txBody>
      </p:sp>
      <p:pic>
        <p:nvPicPr>
          <p:cNvPr id="726" name="Google Shape;726;p63"/>
          <p:cNvPicPr preferRelativeResize="0"/>
          <p:nvPr/>
        </p:nvPicPr>
        <p:blipFill>
          <a:blip r:embed="rId4">
            <a:alphaModFix/>
          </a:blip>
          <a:stretch>
            <a:fillRect/>
          </a:stretch>
        </p:blipFill>
        <p:spPr>
          <a:xfrm>
            <a:off x="10150325" y="298126"/>
            <a:ext cx="1016801" cy="887850"/>
          </a:xfrm>
          <a:prstGeom prst="rect">
            <a:avLst/>
          </a:prstGeom>
          <a:noFill/>
          <a:ln>
            <a:noFill/>
          </a:ln>
        </p:spPr>
      </p:pic>
      <p:sp>
        <p:nvSpPr>
          <p:cNvPr id="727" name="Google Shape;727;p63"/>
          <p:cNvSpPr txBox="1"/>
          <p:nvPr/>
        </p:nvSpPr>
        <p:spPr>
          <a:xfrm>
            <a:off x="1457800" y="1872650"/>
            <a:ext cx="1153800" cy="4770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728" name="Google Shape;728;p63"/>
          <p:cNvSpPr/>
          <p:nvPr/>
        </p:nvSpPr>
        <p:spPr>
          <a:xfrm>
            <a:off x="4176250" y="2752050"/>
            <a:ext cx="1553350" cy="729150"/>
          </a:xfrm>
          <a:prstGeom prst="flowChartMagneticDrum">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AR"/>
              <a:t>Broker</a:t>
            </a:r>
            <a:endParaRPr b="1"/>
          </a:p>
        </p:txBody>
      </p:sp>
      <p:sp>
        <p:nvSpPr>
          <p:cNvPr id="729" name="Google Shape;729;p63"/>
          <p:cNvSpPr txBox="1"/>
          <p:nvPr/>
        </p:nvSpPr>
        <p:spPr>
          <a:xfrm>
            <a:off x="6552875" y="287812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sp>
        <p:nvSpPr>
          <p:cNvPr id="730" name="Google Shape;730;p63"/>
          <p:cNvSpPr txBox="1"/>
          <p:nvPr/>
        </p:nvSpPr>
        <p:spPr>
          <a:xfrm>
            <a:off x="8749100" y="2878125"/>
            <a:ext cx="1153800" cy="477000"/>
          </a:xfrm>
          <a:prstGeom prst="rect">
            <a:avLst/>
          </a:prstGeom>
          <a:solidFill>
            <a:srgbClr val="B7B7B7"/>
          </a:solid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Service</a:t>
            </a:r>
            <a:endParaRPr b="1">
              <a:latin typeface="Calibri"/>
              <a:ea typeface="Calibri"/>
              <a:cs typeface="Calibri"/>
              <a:sym typeface="Calibri"/>
            </a:endParaRPr>
          </a:p>
        </p:txBody>
      </p:sp>
      <p:cxnSp>
        <p:nvCxnSpPr>
          <p:cNvPr id="731" name="Google Shape;731;p63"/>
          <p:cNvCxnSpPr>
            <a:stCxn id="728" idx="4"/>
            <a:endCxn id="729" idx="1"/>
          </p:cNvCxnSpPr>
          <p:nvPr/>
        </p:nvCxnSpPr>
        <p:spPr>
          <a:xfrm>
            <a:off x="5729600" y="3116625"/>
            <a:ext cx="823200" cy="0"/>
          </a:xfrm>
          <a:prstGeom prst="straightConnector1">
            <a:avLst/>
          </a:prstGeom>
          <a:noFill/>
          <a:ln cap="flat" cmpd="sng" w="9525">
            <a:solidFill>
              <a:schemeClr val="dk2"/>
            </a:solidFill>
            <a:prstDash val="solid"/>
            <a:round/>
            <a:headEnd len="med" w="med" type="none"/>
            <a:tailEnd len="med" w="med" type="triangle"/>
          </a:ln>
        </p:spPr>
      </p:cxnSp>
      <p:cxnSp>
        <p:nvCxnSpPr>
          <p:cNvPr id="732" name="Google Shape;732;p63"/>
          <p:cNvCxnSpPr>
            <a:stCxn id="729" idx="3"/>
            <a:endCxn id="730" idx="1"/>
          </p:cNvCxnSpPr>
          <p:nvPr/>
        </p:nvCxnSpPr>
        <p:spPr>
          <a:xfrm>
            <a:off x="7706675" y="3116625"/>
            <a:ext cx="1042500" cy="0"/>
          </a:xfrm>
          <a:prstGeom prst="straightConnector1">
            <a:avLst/>
          </a:prstGeom>
          <a:noFill/>
          <a:ln cap="flat" cmpd="sng" w="9525">
            <a:solidFill>
              <a:schemeClr val="dk2"/>
            </a:solidFill>
            <a:prstDash val="solid"/>
            <a:round/>
            <a:headEnd len="med" w="med" type="none"/>
            <a:tailEnd len="med" w="med" type="triangle"/>
          </a:ln>
        </p:spPr>
      </p:cxnSp>
      <p:sp>
        <p:nvSpPr>
          <p:cNvPr id="733" name="Google Shape;733;p63"/>
          <p:cNvSpPr txBox="1"/>
          <p:nvPr/>
        </p:nvSpPr>
        <p:spPr>
          <a:xfrm>
            <a:off x="1457800" y="3810425"/>
            <a:ext cx="1153800" cy="477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AR">
                <a:latin typeface="Calibri"/>
                <a:ea typeface="Calibri"/>
                <a:cs typeface="Calibri"/>
                <a:sym typeface="Calibri"/>
              </a:rPr>
              <a:t>Event Source</a:t>
            </a:r>
            <a:endParaRPr b="1">
              <a:latin typeface="Calibri"/>
              <a:ea typeface="Calibri"/>
              <a:cs typeface="Calibri"/>
              <a:sym typeface="Calibri"/>
            </a:endParaRPr>
          </a:p>
        </p:txBody>
      </p:sp>
      <p:sp>
        <p:nvSpPr>
          <p:cNvPr id="734" name="Google Shape;734;p63"/>
          <p:cNvSpPr txBox="1"/>
          <p:nvPr/>
        </p:nvSpPr>
        <p:spPr>
          <a:xfrm>
            <a:off x="6689375" y="3478350"/>
            <a:ext cx="734400" cy="28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filter=</a:t>
            </a:r>
            <a:endParaRPr sz="1100">
              <a:latin typeface="Calibri"/>
              <a:ea typeface="Calibri"/>
              <a:cs typeface="Calibri"/>
              <a:sym typeface="Calibri"/>
            </a:endParaRPr>
          </a:p>
        </p:txBody>
      </p:sp>
      <p:sp>
        <p:nvSpPr>
          <p:cNvPr id="735" name="Google Shape;735;p63"/>
          <p:cNvSpPr/>
          <p:nvPr/>
        </p:nvSpPr>
        <p:spPr>
          <a:xfrm>
            <a:off x="7312475" y="3490650"/>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3"/>
          <p:cNvSpPr/>
          <p:nvPr/>
        </p:nvSpPr>
        <p:spPr>
          <a:xfrm>
            <a:off x="8065450"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3"/>
          <p:cNvSpPr txBox="1"/>
          <p:nvPr/>
        </p:nvSpPr>
        <p:spPr>
          <a:xfrm>
            <a:off x="1128450" y="2900025"/>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publish</a:t>
            </a:r>
            <a:endParaRPr sz="1100">
              <a:latin typeface="Calibri"/>
              <a:ea typeface="Calibri"/>
              <a:cs typeface="Calibri"/>
              <a:sym typeface="Calibri"/>
            </a:endParaRPr>
          </a:p>
        </p:txBody>
      </p:sp>
      <p:sp>
        <p:nvSpPr>
          <p:cNvPr id="738" name="Google Shape;738;p63"/>
          <p:cNvSpPr txBox="1"/>
          <p:nvPr/>
        </p:nvSpPr>
        <p:spPr>
          <a:xfrm>
            <a:off x="7845238" y="2516600"/>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subscribe</a:t>
            </a:r>
            <a:endParaRPr sz="1100">
              <a:latin typeface="Calibri"/>
              <a:ea typeface="Calibri"/>
              <a:cs typeface="Calibri"/>
              <a:sym typeface="Calibri"/>
            </a:endParaRPr>
          </a:p>
        </p:txBody>
      </p:sp>
      <p:sp>
        <p:nvSpPr>
          <p:cNvPr id="739" name="Google Shape;739;p63"/>
          <p:cNvSpPr txBox="1"/>
          <p:nvPr/>
        </p:nvSpPr>
        <p:spPr>
          <a:xfrm>
            <a:off x="2643075" y="4123200"/>
            <a:ext cx="6239100" cy="2286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Event Source</a:t>
            </a:r>
            <a:r>
              <a:rPr lang="es-AR" sz="1800">
                <a:latin typeface="Calibri"/>
                <a:ea typeface="Calibri"/>
                <a:cs typeface="Calibri"/>
                <a:sym typeface="Calibri"/>
              </a:rPr>
              <a:t> is K8s resource producing events as </a:t>
            </a:r>
            <a:r>
              <a:rPr lang="es-AR" sz="1800" u="sng">
                <a:latin typeface="Calibri"/>
                <a:ea typeface="Calibri"/>
                <a:cs typeface="Calibri"/>
                <a:sym typeface="Calibri"/>
              </a:rPr>
              <a:t>CloudEvent via HTTP POST</a:t>
            </a:r>
            <a:r>
              <a:rPr lang="es-AR" sz="1800">
                <a:latin typeface="Calibri"/>
                <a:ea typeface="Calibri"/>
                <a:cs typeface="Calibri"/>
                <a:sym typeface="Calibri"/>
              </a:rPr>
              <a:t>.</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Adapter often used to convert events into CloudEvents.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Broker</a:t>
            </a:r>
            <a:r>
              <a:rPr lang="es-AR" sz="1800">
                <a:latin typeface="Calibri"/>
                <a:ea typeface="Calibri"/>
                <a:cs typeface="Calibri"/>
                <a:sym typeface="Calibri"/>
              </a:rPr>
              <a:t> is central events hub, e.g: Kafka.</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b="1" lang="es-AR" sz="1800">
                <a:latin typeface="Calibri"/>
                <a:ea typeface="Calibri"/>
                <a:cs typeface="Calibri"/>
                <a:sym typeface="Calibri"/>
              </a:rPr>
              <a:t>Trigger</a:t>
            </a:r>
            <a:r>
              <a:rPr lang="es-AR" sz="1800">
                <a:latin typeface="Calibri"/>
                <a:ea typeface="Calibri"/>
                <a:cs typeface="Calibri"/>
                <a:sym typeface="Calibri"/>
              </a:rPr>
              <a:t> subscribe events from a Broker.</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Filter for specific events.</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s-AR" sz="1800">
                <a:latin typeface="Calibri"/>
                <a:ea typeface="Calibri"/>
                <a:cs typeface="Calibri"/>
                <a:sym typeface="Calibri"/>
              </a:rPr>
              <a:t>Send events to Service as </a:t>
            </a:r>
            <a:r>
              <a:rPr lang="es-AR" sz="1800" u="sng">
                <a:latin typeface="Calibri"/>
                <a:ea typeface="Calibri"/>
                <a:cs typeface="Calibri"/>
                <a:sym typeface="Calibri"/>
              </a:rPr>
              <a:t>CloudEvent via HTTP POST</a:t>
            </a:r>
            <a:r>
              <a:rPr lang="es-AR" sz="1800">
                <a:latin typeface="Calibri"/>
                <a:ea typeface="Calibri"/>
                <a:cs typeface="Calibri"/>
                <a:sym typeface="Calibri"/>
              </a:rPr>
              <a:t>.  </a:t>
            </a:r>
            <a:endParaRPr sz="1800">
              <a:latin typeface="Calibri"/>
              <a:ea typeface="Calibri"/>
              <a:cs typeface="Calibri"/>
              <a:sym typeface="Calibri"/>
            </a:endParaRPr>
          </a:p>
        </p:txBody>
      </p:sp>
      <p:sp>
        <p:nvSpPr>
          <p:cNvPr id="740" name="Google Shape;740;p63"/>
          <p:cNvSpPr txBox="1"/>
          <p:nvPr/>
        </p:nvSpPr>
        <p:spPr>
          <a:xfrm>
            <a:off x="5700113" y="275202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sp>
        <p:nvSpPr>
          <p:cNvPr id="741" name="Google Shape;741;p63"/>
          <p:cNvSpPr/>
          <p:nvPr/>
        </p:nvSpPr>
        <p:spPr>
          <a:xfrm>
            <a:off x="1722250" y="2984475"/>
            <a:ext cx="624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AR" sz="900"/>
              <a:t>Adapter</a:t>
            </a:r>
            <a:endParaRPr sz="900"/>
          </a:p>
        </p:txBody>
      </p:sp>
      <p:cxnSp>
        <p:nvCxnSpPr>
          <p:cNvPr id="742" name="Google Shape;742;p63"/>
          <p:cNvCxnSpPr>
            <a:stCxn id="727" idx="2"/>
            <a:endCxn id="741" idx="0"/>
          </p:cNvCxnSpPr>
          <p:nvPr/>
        </p:nvCxnSpPr>
        <p:spPr>
          <a:xfrm>
            <a:off x="2034700" y="2349650"/>
            <a:ext cx="0" cy="634800"/>
          </a:xfrm>
          <a:prstGeom prst="straightConnector1">
            <a:avLst/>
          </a:prstGeom>
          <a:noFill/>
          <a:ln cap="flat" cmpd="sng" w="9525">
            <a:solidFill>
              <a:schemeClr val="dk2"/>
            </a:solidFill>
            <a:prstDash val="solid"/>
            <a:round/>
            <a:headEnd len="med" w="med" type="none"/>
            <a:tailEnd len="med" w="med" type="triangle"/>
          </a:ln>
        </p:spPr>
      </p:cxnSp>
      <p:cxnSp>
        <p:nvCxnSpPr>
          <p:cNvPr id="743" name="Google Shape;743;p63"/>
          <p:cNvCxnSpPr>
            <a:stCxn id="733" idx="0"/>
            <a:endCxn id="741" idx="2"/>
          </p:cNvCxnSpPr>
          <p:nvPr/>
        </p:nvCxnSpPr>
        <p:spPr>
          <a:xfrm rot="10800000">
            <a:off x="2034700" y="3248825"/>
            <a:ext cx="0" cy="561600"/>
          </a:xfrm>
          <a:prstGeom prst="straightConnector1">
            <a:avLst/>
          </a:prstGeom>
          <a:noFill/>
          <a:ln cap="flat" cmpd="sng" w="9525">
            <a:solidFill>
              <a:schemeClr val="dk2"/>
            </a:solidFill>
            <a:prstDash val="solid"/>
            <a:round/>
            <a:headEnd len="med" w="med" type="none"/>
            <a:tailEnd len="med" w="med" type="triangle"/>
          </a:ln>
        </p:spPr>
      </p:cxnSp>
      <p:cxnSp>
        <p:nvCxnSpPr>
          <p:cNvPr id="744" name="Google Shape;744;p63"/>
          <p:cNvCxnSpPr>
            <a:stCxn id="741" idx="3"/>
            <a:endCxn id="728" idx="1"/>
          </p:cNvCxnSpPr>
          <p:nvPr/>
        </p:nvCxnSpPr>
        <p:spPr>
          <a:xfrm>
            <a:off x="2347150" y="3116625"/>
            <a:ext cx="1829100" cy="0"/>
          </a:xfrm>
          <a:prstGeom prst="straightConnector1">
            <a:avLst/>
          </a:prstGeom>
          <a:noFill/>
          <a:ln cap="flat" cmpd="sng" w="9525">
            <a:solidFill>
              <a:schemeClr val="dk2"/>
            </a:solidFill>
            <a:prstDash val="solid"/>
            <a:round/>
            <a:headEnd len="med" w="med" type="none"/>
            <a:tailEnd len="med" w="med" type="triangle"/>
          </a:ln>
        </p:spPr>
      </p:cxnSp>
      <p:sp>
        <p:nvSpPr>
          <p:cNvPr id="745" name="Google Shape;745;p63"/>
          <p:cNvSpPr/>
          <p:nvPr/>
        </p:nvSpPr>
        <p:spPr>
          <a:xfrm>
            <a:off x="36093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3"/>
          <p:cNvSpPr/>
          <p:nvPr/>
        </p:nvSpPr>
        <p:spPr>
          <a:xfrm>
            <a:off x="3152125" y="2984475"/>
            <a:ext cx="264300" cy="264300"/>
          </a:xfrm>
          <a:prstGeom prst="snip1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3"/>
          <p:cNvSpPr/>
          <p:nvPr/>
        </p:nvSpPr>
        <p:spPr>
          <a:xfrm>
            <a:off x="2694925" y="2984475"/>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3"/>
          <p:cNvSpPr txBox="1"/>
          <p:nvPr/>
        </p:nvSpPr>
        <p:spPr>
          <a:xfrm>
            <a:off x="6552875" y="1747875"/>
            <a:ext cx="1153800" cy="477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Trigger</a:t>
            </a:r>
            <a:endParaRPr b="1">
              <a:latin typeface="Calibri"/>
              <a:ea typeface="Calibri"/>
              <a:cs typeface="Calibri"/>
              <a:sym typeface="Calibri"/>
            </a:endParaRPr>
          </a:p>
        </p:txBody>
      </p:sp>
      <p:sp>
        <p:nvSpPr>
          <p:cNvPr id="749" name="Google Shape;749;p63"/>
          <p:cNvSpPr txBox="1"/>
          <p:nvPr/>
        </p:nvSpPr>
        <p:spPr>
          <a:xfrm>
            <a:off x="8749175" y="1780938"/>
            <a:ext cx="1153800" cy="477000"/>
          </a:xfrm>
          <a:prstGeom prst="rect">
            <a:avLst/>
          </a:prstGeom>
          <a:solidFill>
            <a:srgbClr val="B7B7B7"/>
          </a:solid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AR">
                <a:latin typeface="Calibri"/>
                <a:ea typeface="Calibri"/>
                <a:cs typeface="Calibri"/>
                <a:sym typeface="Calibri"/>
              </a:rPr>
              <a:t>Service</a:t>
            </a:r>
            <a:endParaRPr b="1">
              <a:latin typeface="Calibri"/>
              <a:ea typeface="Calibri"/>
              <a:cs typeface="Calibri"/>
              <a:sym typeface="Calibri"/>
            </a:endParaRPr>
          </a:p>
        </p:txBody>
      </p:sp>
      <p:cxnSp>
        <p:nvCxnSpPr>
          <p:cNvPr id="750" name="Google Shape;750;p63"/>
          <p:cNvCxnSpPr>
            <a:endCxn id="749" idx="1"/>
          </p:cNvCxnSpPr>
          <p:nvPr/>
        </p:nvCxnSpPr>
        <p:spPr>
          <a:xfrm>
            <a:off x="7706675" y="2019438"/>
            <a:ext cx="1042500" cy="0"/>
          </a:xfrm>
          <a:prstGeom prst="straightConnector1">
            <a:avLst/>
          </a:prstGeom>
          <a:noFill/>
          <a:ln cap="flat" cmpd="sng" w="9525">
            <a:solidFill>
              <a:schemeClr val="dk2"/>
            </a:solidFill>
            <a:prstDash val="solid"/>
            <a:round/>
            <a:headEnd len="med" w="med" type="none"/>
            <a:tailEnd len="med" w="med" type="triangle"/>
          </a:ln>
        </p:spPr>
      </p:cxnSp>
      <p:sp>
        <p:nvSpPr>
          <p:cNvPr id="751" name="Google Shape;751;p63"/>
          <p:cNvSpPr/>
          <p:nvPr/>
        </p:nvSpPr>
        <p:spPr>
          <a:xfrm>
            <a:off x="8065525" y="1887288"/>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63"/>
          <p:cNvSpPr txBox="1"/>
          <p:nvPr/>
        </p:nvSpPr>
        <p:spPr>
          <a:xfrm>
            <a:off x="7845313" y="1419413"/>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subscribe</a:t>
            </a:r>
            <a:endParaRPr sz="1100">
              <a:latin typeface="Calibri"/>
              <a:ea typeface="Calibri"/>
              <a:cs typeface="Calibri"/>
              <a:sym typeface="Calibri"/>
            </a:endParaRPr>
          </a:p>
        </p:txBody>
      </p:sp>
      <p:sp>
        <p:nvSpPr>
          <p:cNvPr id="753" name="Google Shape;753;p63"/>
          <p:cNvSpPr txBox="1"/>
          <p:nvPr/>
        </p:nvSpPr>
        <p:spPr>
          <a:xfrm>
            <a:off x="6744125" y="1242500"/>
            <a:ext cx="6249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filter=</a:t>
            </a:r>
            <a:endParaRPr sz="1100">
              <a:latin typeface="Calibri"/>
              <a:ea typeface="Calibri"/>
              <a:cs typeface="Calibri"/>
              <a:sym typeface="Calibri"/>
            </a:endParaRPr>
          </a:p>
        </p:txBody>
      </p:sp>
      <p:sp>
        <p:nvSpPr>
          <p:cNvPr id="754" name="Google Shape;754;p63"/>
          <p:cNvSpPr/>
          <p:nvPr/>
        </p:nvSpPr>
        <p:spPr>
          <a:xfrm>
            <a:off x="7314400" y="1326938"/>
            <a:ext cx="264300" cy="264300"/>
          </a:xfrm>
          <a:prstGeom prst="snip1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5" name="Google Shape;755;p63"/>
          <p:cNvCxnSpPr>
            <a:stCxn id="748" idx="0"/>
            <a:endCxn id="754" idx="2"/>
          </p:cNvCxnSpPr>
          <p:nvPr/>
        </p:nvCxnSpPr>
        <p:spPr>
          <a:xfrm flipH="1" rot="10800000">
            <a:off x="7129775" y="1458975"/>
            <a:ext cx="184500" cy="288900"/>
          </a:xfrm>
          <a:prstGeom prst="straightConnector1">
            <a:avLst/>
          </a:prstGeom>
          <a:noFill/>
          <a:ln cap="flat" cmpd="sng" w="9525">
            <a:solidFill>
              <a:schemeClr val="dk2"/>
            </a:solidFill>
            <a:prstDash val="solid"/>
            <a:round/>
            <a:headEnd len="med" w="med" type="none"/>
            <a:tailEnd len="med" w="med" type="triangle"/>
          </a:ln>
        </p:spPr>
      </p:cxnSp>
      <p:cxnSp>
        <p:nvCxnSpPr>
          <p:cNvPr id="756" name="Google Shape;756;p63"/>
          <p:cNvCxnSpPr>
            <a:stCxn id="728" idx="0"/>
            <a:endCxn id="748" idx="1"/>
          </p:cNvCxnSpPr>
          <p:nvPr/>
        </p:nvCxnSpPr>
        <p:spPr>
          <a:xfrm rot="-5400000">
            <a:off x="5370075" y="1569300"/>
            <a:ext cx="765600" cy="1599900"/>
          </a:xfrm>
          <a:prstGeom prst="bentConnector2">
            <a:avLst/>
          </a:prstGeom>
          <a:noFill/>
          <a:ln cap="flat" cmpd="sng" w="9525">
            <a:solidFill>
              <a:schemeClr val="dk2"/>
            </a:solidFill>
            <a:prstDash val="solid"/>
            <a:round/>
            <a:headEnd len="med" w="med" type="none"/>
            <a:tailEnd len="med" w="med" type="triangle"/>
          </a:ln>
        </p:spPr>
      </p:cxnSp>
      <p:sp>
        <p:nvSpPr>
          <p:cNvPr id="757" name="Google Shape;757;p63"/>
          <p:cNvSpPr txBox="1"/>
          <p:nvPr/>
        </p:nvSpPr>
        <p:spPr>
          <a:xfrm>
            <a:off x="5297725" y="1642575"/>
            <a:ext cx="765300" cy="4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AR" sz="1100">
                <a:latin typeface="Calibri"/>
                <a:ea typeface="Calibri"/>
                <a:cs typeface="Calibri"/>
                <a:sym typeface="Calibri"/>
              </a:rPr>
              <a:t>ingress</a:t>
            </a:r>
            <a:endParaRPr sz="1100">
              <a:latin typeface="Calibri"/>
              <a:ea typeface="Calibri"/>
              <a:cs typeface="Calibri"/>
              <a:sym typeface="Calibri"/>
            </a:endParaRPr>
          </a:p>
        </p:txBody>
      </p:sp>
      <p:cxnSp>
        <p:nvCxnSpPr>
          <p:cNvPr id="758" name="Google Shape;758;p63"/>
          <p:cNvCxnSpPr>
            <a:stCxn id="729" idx="2"/>
            <a:endCxn id="735" idx="2"/>
          </p:cNvCxnSpPr>
          <p:nvPr/>
        </p:nvCxnSpPr>
        <p:spPr>
          <a:xfrm>
            <a:off x="7129775" y="3355125"/>
            <a:ext cx="182700" cy="267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6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64" name="Google Shape;764;p64"/>
          <p:cNvSpPr txBox="1"/>
          <p:nvPr>
            <p:ph idx="1" type="body"/>
          </p:nvPr>
        </p:nvSpPr>
        <p:spPr>
          <a:xfrm>
            <a:off x="791650" y="701600"/>
            <a:ext cx="8749500" cy="4092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115000"/>
              </a:lnSpc>
              <a:spcBef>
                <a:spcPts val="1000"/>
              </a:spcBef>
              <a:spcAft>
                <a:spcPts val="0"/>
              </a:spcAft>
              <a:buNone/>
            </a:pPr>
            <a:r>
              <a:rPr b="1" lang="es-AR" sz="6000"/>
              <a:t>Introduction To </a:t>
            </a:r>
            <a:endParaRPr b="1" sz="6000"/>
          </a:p>
          <a:p>
            <a:pPr indent="0" lvl="0" marL="0" rtl="0" algn="l">
              <a:lnSpc>
                <a:spcPct val="115000"/>
              </a:lnSpc>
              <a:spcBef>
                <a:spcPts val="1000"/>
              </a:spcBef>
              <a:spcAft>
                <a:spcPts val="0"/>
              </a:spcAft>
              <a:buNone/>
            </a:pPr>
            <a:r>
              <a:rPr b="1" lang="es-AR" sz="6000"/>
              <a:t>                     </a:t>
            </a:r>
            <a:endParaRPr b="1" sz="6000"/>
          </a:p>
        </p:txBody>
      </p:sp>
      <p:pic>
        <p:nvPicPr>
          <p:cNvPr id="765" name="Google Shape;765;p64"/>
          <p:cNvPicPr preferRelativeResize="0"/>
          <p:nvPr/>
        </p:nvPicPr>
        <p:blipFill>
          <a:blip r:embed="rId4">
            <a:alphaModFix/>
          </a:blip>
          <a:stretch>
            <a:fillRect/>
          </a:stretch>
        </p:blipFill>
        <p:spPr>
          <a:xfrm>
            <a:off x="888350" y="3055150"/>
            <a:ext cx="3565475" cy="11420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id="770" name="Google Shape;770;p6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71" name="Google Shape;771;p65"/>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Tekton?</a:t>
            </a:r>
            <a:endParaRPr sz="3959">
              <a:latin typeface="Arial Black"/>
              <a:ea typeface="Arial Black"/>
              <a:cs typeface="Arial Black"/>
              <a:sym typeface="Arial Black"/>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6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77" name="Google Shape;777;p66"/>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a:t>
            </a:r>
            <a:r>
              <a:rPr lang="es-AR" sz="3000" u="sng"/>
              <a:t>Kubernetes native framework</a:t>
            </a:r>
            <a:r>
              <a:rPr lang="es-AR" sz="3000"/>
              <a:t> for creating creating continuous integration and delivery </a:t>
            </a:r>
            <a:r>
              <a:rPr b="1" lang="es-AR" sz="3000"/>
              <a:t>(CI/CD)</a:t>
            </a:r>
            <a:r>
              <a:rPr lang="es-AR" sz="3000"/>
              <a:t> pipelines.</a:t>
            </a:r>
            <a:endParaRPr sz="3000"/>
          </a:p>
          <a:p>
            <a:pPr indent="0" lvl="0" marL="0" rtl="0" algn="l">
              <a:lnSpc>
                <a:spcPct val="200000"/>
              </a:lnSpc>
              <a:spcBef>
                <a:spcPts val="1000"/>
              </a:spcBef>
              <a:spcAft>
                <a:spcPts val="0"/>
              </a:spcAft>
              <a:buNone/>
            </a:pPr>
            <a:r>
              <a:t/>
            </a:r>
            <a:endParaRPr sz="3000"/>
          </a:p>
        </p:txBody>
      </p:sp>
      <p:sp>
        <p:nvSpPr>
          <p:cNvPr id="778" name="Google Shape;778;p6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Tekton?</a:t>
            </a:r>
            <a:endParaRPr sz="3959">
              <a:latin typeface="Arial Black"/>
              <a:ea typeface="Arial Black"/>
              <a:cs typeface="Arial Black"/>
              <a:sym typeface="Arial Black"/>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pic>
        <p:nvPicPr>
          <p:cNvPr id="783" name="Google Shape;783;p6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84" name="Google Shape;784;p67"/>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a:t>
            </a:r>
            <a:r>
              <a:rPr lang="es-AR" sz="3000" u="sng"/>
              <a:t>Kubernetes native framework</a:t>
            </a:r>
            <a:r>
              <a:rPr lang="es-AR" sz="3000"/>
              <a:t> for creating creating continuous integration and delivery </a:t>
            </a:r>
            <a:r>
              <a:rPr b="1" lang="es-AR" sz="3000"/>
              <a:t>(CI/CD)</a:t>
            </a:r>
            <a:r>
              <a:rPr lang="es-AR" sz="3000"/>
              <a:t> pipelines.</a:t>
            </a:r>
            <a:endParaRPr sz="3000"/>
          </a:p>
          <a:p>
            <a:pPr indent="-419100" lvl="0" marL="457200" rtl="0" algn="l">
              <a:lnSpc>
                <a:spcPct val="200000"/>
              </a:lnSpc>
              <a:spcBef>
                <a:spcPts val="0"/>
              </a:spcBef>
              <a:spcAft>
                <a:spcPts val="0"/>
              </a:spcAft>
              <a:buSzPts val="3000"/>
              <a:buChar char="•"/>
            </a:pPr>
            <a:r>
              <a:rPr lang="es-AR" sz="3000"/>
              <a:t> It used to be part of Knative tools.</a:t>
            </a:r>
            <a:endParaRPr sz="3000"/>
          </a:p>
        </p:txBody>
      </p:sp>
      <p:sp>
        <p:nvSpPr>
          <p:cNvPr id="785" name="Google Shape;785;p6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Tekton?</a:t>
            </a:r>
            <a:endParaRPr sz="3959">
              <a:latin typeface="Arial Black"/>
              <a:ea typeface="Arial Black"/>
              <a:cs typeface="Arial Black"/>
              <a:sym typeface="Arial Bla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6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91" name="Google Shape;791;p68"/>
          <p:cNvSpPr txBox="1"/>
          <p:nvPr>
            <p:ph idx="1" type="body"/>
          </p:nvPr>
        </p:nvSpPr>
        <p:spPr>
          <a:xfrm>
            <a:off x="838200" y="14691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200000"/>
              </a:lnSpc>
              <a:spcBef>
                <a:spcPts val="1000"/>
              </a:spcBef>
              <a:spcAft>
                <a:spcPts val="0"/>
              </a:spcAft>
              <a:buSzPts val="3000"/>
              <a:buChar char="•"/>
            </a:pPr>
            <a:r>
              <a:rPr lang="es-AR" sz="3000"/>
              <a:t>A </a:t>
            </a:r>
            <a:r>
              <a:rPr lang="es-AR" sz="3000" u="sng"/>
              <a:t>Kubernetes native framework</a:t>
            </a:r>
            <a:r>
              <a:rPr lang="es-AR" sz="3000"/>
              <a:t> for creating creating continuous integration and delivery </a:t>
            </a:r>
            <a:r>
              <a:rPr b="1" lang="es-AR" sz="3000"/>
              <a:t>(CI/CD)</a:t>
            </a:r>
            <a:r>
              <a:rPr lang="es-AR" sz="3000"/>
              <a:t> pipelines.</a:t>
            </a:r>
            <a:endParaRPr sz="3000"/>
          </a:p>
          <a:p>
            <a:pPr indent="-419100" lvl="0" marL="457200" rtl="0" algn="l">
              <a:lnSpc>
                <a:spcPct val="200000"/>
              </a:lnSpc>
              <a:spcBef>
                <a:spcPts val="0"/>
              </a:spcBef>
              <a:spcAft>
                <a:spcPts val="0"/>
              </a:spcAft>
              <a:buSzPts val="3000"/>
              <a:buChar char="•"/>
            </a:pPr>
            <a:r>
              <a:rPr lang="es-AR" sz="3000"/>
              <a:t> It used to be part of Knative tools.</a:t>
            </a:r>
            <a:endParaRPr sz="3000"/>
          </a:p>
          <a:p>
            <a:pPr indent="-419100" lvl="0" marL="457200" rtl="0" algn="l">
              <a:lnSpc>
                <a:spcPct val="200000"/>
              </a:lnSpc>
              <a:spcBef>
                <a:spcPts val="0"/>
              </a:spcBef>
              <a:spcAft>
                <a:spcPts val="0"/>
              </a:spcAft>
              <a:buSzPts val="3000"/>
              <a:buChar char="•"/>
            </a:pPr>
            <a:r>
              <a:rPr lang="es-AR" sz="3000"/>
              <a:t>Just like Knative, built as Kubernetes extension with </a:t>
            </a:r>
            <a:r>
              <a:rPr lang="es-AR" sz="3000"/>
              <a:t>Custom</a:t>
            </a:r>
            <a:r>
              <a:rPr lang="es-AR" sz="3000"/>
              <a:t> Resource </a:t>
            </a:r>
            <a:r>
              <a:rPr lang="es-AR" sz="3000"/>
              <a:t>Definition</a:t>
            </a:r>
            <a:r>
              <a:rPr lang="es-AR" sz="3000"/>
              <a:t> (CRD). </a:t>
            </a:r>
            <a:endParaRPr sz="3000"/>
          </a:p>
          <a:p>
            <a:pPr indent="0" lvl="0" marL="0" rtl="0" algn="l">
              <a:lnSpc>
                <a:spcPct val="200000"/>
              </a:lnSpc>
              <a:spcBef>
                <a:spcPts val="1000"/>
              </a:spcBef>
              <a:spcAft>
                <a:spcPts val="0"/>
              </a:spcAft>
              <a:buNone/>
            </a:pPr>
            <a:r>
              <a:t/>
            </a:r>
            <a:endParaRPr sz="3000"/>
          </a:p>
        </p:txBody>
      </p:sp>
      <p:sp>
        <p:nvSpPr>
          <p:cNvPr id="792" name="Google Shape;792;p68"/>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Tekton?</a:t>
            </a:r>
            <a:endParaRPr sz="3959">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23" name="Google Shape;123;p15"/>
          <p:cNvSpPr txBox="1"/>
          <p:nvPr>
            <p:ph idx="1" type="body"/>
          </p:nvPr>
        </p:nvSpPr>
        <p:spPr>
          <a:xfrm>
            <a:off x="838200" y="1417952"/>
            <a:ext cx="10515600" cy="35868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Open source stack.</a:t>
            </a:r>
            <a:endParaRPr/>
          </a:p>
          <a:p>
            <a:pPr indent="-431800" lvl="0" marL="457200" rtl="0" algn="l">
              <a:lnSpc>
                <a:spcPct val="200000"/>
              </a:lnSpc>
              <a:spcBef>
                <a:spcPts val="0"/>
              </a:spcBef>
              <a:spcAft>
                <a:spcPts val="0"/>
              </a:spcAft>
              <a:buSzPts val="3200"/>
              <a:buChar char="•"/>
            </a:pPr>
            <a:r>
              <a:rPr lang="es-AR"/>
              <a:t>Microservices in containers.</a:t>
            </a:r>
            <a:endParaRPr/>
          </a:p>
        </p:txBody>
      </p:sp>
      <p:sp>
        <p:nvSpPr>
          <p:cNvPr id="124" name="Google Shape;124;p15"/>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Cloud Native?</a:t>
            </a:r>
            <a:endParaRPr sz="3959">
              <a:latin typeface="Arial Black"/>
              <a:ea typeface="Arial Black"/>
              <a:cs typeface="Arial Black"/>
              <a:sym typeface="Arial Black"/>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6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798" name="Google Shape;798;p69"/>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Tekton Building Blocks</a:t>
            </a:r>
            <a:endParaRPr sz="3959">
              <a:latin typeface="Arial Black"/>
              <a:ea typeface="Arial Black"/>
              <a:cs typeface="Arial Black"/>
              <a:sym typeface="Arial Black"/>
            </a:endParaRPr>
          </a:p>
        </p:txBody>
      </p:sp>
      <p:sp>
        <p:nvSpPr>
          <p:cNvPr id="799" name="Google Shape;799;p69"/>
          <p:cNvSpPr/>
          <p:nvPr/>
        </p:nvSpPr>
        <p:spPr>
          <a:xfrm>
            <a:off x="2956800" y="2666825"/>
            <a:ext cx="2184900" cy="1079400"/>
          </a:xfrm>
          <a:prstGeom prst="roundRect">
            <a:avLst>
              <a:gd fmla="val 3468"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Step</a:t>
            </a:r>
            <a:endParaRPr/>
          </a:p>
        </p:txBody>
      </p:sp>
      <p:sp>
        <p:nvSpPr>
          <p:cNvPr id="800" name="Google Shape;800;p69"/>
          <p:cNvSpPr/>
          <p:nvPr/>
        </p:nvSpPr>
        <p:spPr>
          <a:xfrm>
            <a:off x="3256750" y="3043925"/>
            <a:ext cx="1551300" cy="449100"/>
          </a:xfrm>
          <a:prstGeom prst="roundRect">
            <a:avLst>
              <a:gd fmla="val 3468" name="adj"/>
            </a:avLst>
          </a:prstGeom>
          <a:solidFill>
            <a:srgbClr val="4A86E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solidFill>
                  <a:srgbClr val="FFFFFF"/>
                </a:solidFill>
              </a:rPr>
              <a:t>Container</a:t>
            </a:r>
            <a:endParaRPr>
              <a:solidFill>
                <a:srgbClr val="FFFFFF"/>
              </a:solidFill>
            </a:endParaRPr>
          </a:p>
        </p:txBody>
      </p:sp>
      <p:pic>
        <p:nvPicPr>
          <p:cNvPr id="801" name="Google Shape;801;p69"/>
          <p:cNvPicPr preferRelativeResize="0"/>
          <p:nvPr/>
        </p:nvPicPr>
        <p:blipFill rotWithShape="1">
          <a:blip r:embed="rId4">
            <a:alphaModFix/>
          </a:blip>
          <a:srcRect b="31309" l="0" r="0" t="0"/>
          <a:stretch/>
        </p:blipFill>
        <p:spPr>
          <a:xfrm>
            <a:off x="4225725" y="3141021"/>
            <a:ext cx="433124" cy="254900"/>
          </a:xfrm>
          <a:prstGeom prst="rect">
            <a:avLst/>
          </a:prstGeom>
          <a:noFill/>
          <a:ln>
            <a:noFill/>
          </a:ln>
        </p:spPr>
      </p:pic>
      <p:sp>
        <p:nvSpPr>
          <p:cNvPr id="802" name="Google Shape;802;p69"/>
          <p:cNvSpPr txBox="1"/>
          <p:nvPr/>
        </p:nvSpPr>
        <p:spPr>
          <a:xfrm>
            <a:off x="6200575" y="1764900"/>
            <a:ext cx="4531200" cy="42402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Step</a:t>
            </a:r>
            <a:r>
              <a:rPr lang="es-AR" sz="1700">
                <a:latin typeface="Calibri"/>
                <a:ea typeface="Calibri"/>
                <a:cs typeface="Calibri"/>
                <a:sym typeface="Calibri"/>
              </a:rPr>
              <a:t> is the smallest block, contains images, commands, arguments and corresponds </a:t>
            </a:r>
            <a:r>
              <a:rPr lang="es-AR" sz="1700" u="sng">
                <a:latin typeface="Calibri"/>
                <a:ea typeface="Calibri"/>
                <a:cs typeface="Calibri"/>
                <a:sym typeface="Calibri"/>
              </a:rPr>
              <a:t>to a K8s container</a:t>
            </a:r>
            <a:r>
              <a:rPr lang="es-AR" sz="1700">
                <a:latin typeface="Calibri"/>
                <a:ea typeface="Calibri"/>
                <a:cs typeface="Calibri"/>
                <a:sym typeface="Calibri"/>
              </a:rPr>
              <a:t>.</a:t>
            </a:r>
            <a:endParaRPr sz="170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70"/>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08" name="Google Shape;808;p70"/>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Tekton Building Blocks</a:t>
            </a:r>
            <a:endParaRPr sz="3959">
              <a:latin typeface="Arial Black"/>
              <a:ea typeface="Arial Black"/>
              <a:cs typeface="Arial Black"/>
              <a:sym typeface="Arial Black"/>
            </a:endParaRPr>
          </a:p>
        </p:txBody>
      </p:sp>
      <p:sp>
        <p:nvSpPr>
          <p:cNvPr id="809" name="Google Shape;809;p70"/>
          <p:cNvSpPr/>
          <p:nvPr/>
        </p:nvSpPr>
        <p:spPr>
          <a:xfrm>
            <a:off x="2649100" y="1824075"/>
            <a:ext cx="2766600" cy="3042300"/>
          </a:xfrm>
          <a:prstGeom prst="roundRect">
            <a:avLst>
              <a:gd fmla="val 3468"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Task</a:t>
            </a:r>
            <a:endParaRPr/>
          </a:p>
        </p:txBody>
      </p:sp>
      <p:sp>
        <p:nvSpPr>
          <p:cNvPr id="810" name="Google Shape;810;p70"/>
          <p:cNvSpPr/>
          <p:nvPr/>
        </p:nvSpPr>
        <p:spPr>
          <a:xfrm>
            <a:off x="2956800" y="2666825"/>
            <a:ext cx="2184900" cy="1079400"/>
          </a:xfrm>
          <a:prstGeom prst="roundRect">
            <a:avLst>
              <a:gd fmla="val 3468"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Step</a:t>
            </a:r>
            <a:endParaRPr/>
          </a:p>
        </p:txBody>
      </p:sp>
      <p:sp>
        <p:nvSpPr>
          <p:cNvPr id="811" name="Google Shape;811;p70"/>
          <p:cNvSpPr/>
          <p:nvPr/>
        </p:nvSpPr>
        <p:spPr>
          <a:xfrm>
            <a:off x="3256750" y="3043925"/>
            <a:ext cx="1551300" cy="449100"/>
          </a:xfrm>
          <a:prstGeom prst="roundRect">
            <a:avLst>
              <a:gd fmla="val 3468" name="adj"/>
            </a:avLst>
          </a:prstGeom>
          <a:solidFill>
            <a:srgbClr val="4A86E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solidFill>
                  <a:srgbClr val="FFFFFF"/>
                </a:solidFill>
              </a:rPr>
              <a:t>Container</a:t>
            </a:r>
            <a:endParaRPr>
              <a:solidFill>
                <a:srgbClr val="FFFFFF"/>
              </a:solidFill>
            </a:endParaRPr>
          </a:p>
        </p:txBody>
      </p:sp>
      <p:pic>
        <p:nvPicPr>
          <p:cNvPr id="812" name="Google Shape;812;p70"/>
          <p:cNvPicPr preferRelativeResize="0"/>
          <p:nvPr/>
        </p:nvPicPr>
        <p:blipFill rotWithShape="1">
          <a:blip r:embed="rId4">
            <a:alphaModFix/>
          </a:blip>
          <a:srcRect b="31309" l="0" r="0" t="0"/>
          <a:stretch/>
        </p:blipFill>
        <p:spPr>
          <a:xfrm>
            <a:off x="4225725" y="3141021"/>
            <a:ext cx="433124" cy="254900"/>
          </a:xfrm>
          <a:prstGeom prst="rect">
            <a:avLst/>
          </a:prstGeom>
          <a:noFill/>
          <a:ln>
            <a:noFill/>
          </a:ln>
        </p:spPr>
      </p:pic>
      <p:sp>
        <p:nvSpPr>
          <p:cNvPr id="813" name="Google Shape;813;p70"/>
          <p:cNvSpPr/>
          <p:nvPr/>
        </p:nvSpPr>
        <p:spPr>
          <a:xfrm>
            <a:off x="2972825" y="4099625"/>
            <a:ext cx="2184900" cy="386400"/>
          </a:xfrm>
          <a:prstGeom prst="roundRect">
            <a:avLst>
              <a:gd fmla="val 3468"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Step</a:t>
            </a:r>
            <a:endParaRPr/>
          </a:p>
        </p:txBody>
      </p:sp>
      <p:sp>
        <p:nvSpPr>
          <p:cNvPr id="814" name="Google Shape;814;p70"/>
          <p:cNvSpPr txBox="1"/>
          <p:nvPr/>
        </p:nvSpPr>
        <p:spPr>
          <a:xfrm>
            <a:off x="3894600" y="3667300"/>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15" name="Google Shape;815;p70"/>
          <p:cNvSpPr txBox="1"/>
          <p:nvPr/>
        </p:nvSpPr>
        <p:spPr>
          <a:xfrm>
            <a:off x="3894600" y="3768400"/>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16" name="Google Shape;816;p70"/>
          <p:cNvSpPr txBox="1"/>
          <p:nvPr/>
        </p:nvSpPr>
        <p:spPr>
          <a:xfrm>
            <a:off x="3894600" y="3884288"/>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17" name="Google Shape;817;p70"/>
          <p:cNvSpPr txBox="1"/>
          <p:nvPr/>
        </p:nvSpPr>
        <p:spPr>
          <a:xfrm>
            <a:off x="6200575" y="1764900"/>
            <a:ext cx="4531200" cy="42402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Step</a:t>
            </a:r>
            <a:r>
              <a:rPr lang="es-AR" sz="1700">
                <a:latin typeface="Calibri"/>
                <a:ea typeface="Calibri"/>
                <a:cs typeface="Calibri"/>
                <a:sym typeface="Calibri"/>
              </a:rPr>
              <a:t> is the smallest block, contains images, commands, arguments and corresponds </a:t>
            </a:r>
            <a:r>
              <a:rPr lang="es-AR" sz="1700" u="sng">
                <a:latin typeface="Calibri"/>
                <a:ea typeface="Calibri"/>
                <a:cs typeface="Calibri"/>
                <a:sym typeface="Calibri"/>
              </a:rPr>
              <a:t>to a K8s container.</a:t>
            </a:r>
            <a:endParaRPr sz="1700" u="sng">
              <a:latin typeface="Calibri"/>
              <a:ea typeface="Calibri"/>
              <a:cs typeface="Calibri"/>
              <a:sym typeface="Calibri"/>
            </a:endParaRPr>
          </a:p>
          <a:p>
            <a:pPr indent="0" lvl="0" marL="457200" rtl="0" algn="l">
              <a:lnSpc>
                <a:spcPct val="150000"/>
              </a:lnSpc>
              <a:spcBef>
                <a:spcPts val="0"/>
              </a:spcBef>
              <a:spcAft>
                <a:spcPts val="0"/>
              </a:spcAft>
              <a:buNone/>
            </a:pPr>
            <a:r>
              <a:t/>
            </a:r>
            <a:endParaRPr sz="1700">
              <a:latin typeface="Calibri"/>
              <a:ea typeface="Calibri"/>
              <a:cs typeface="Calibri"/>
              <a:sym typeface="Calibri"/>
            </a:endParaRPr>
          </a:p>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Task</a:t>
            </a:r>
            <a:r>
              <a:rPr lang="es-AR" sz="1700">
                <a:latin typeface="Calibri"/>
                <a:ea typeface="Calibri"/>
                <a:cs typeface="Calibri"/>
                <a:sym typeface="Calibri"/>
              </a:rPr>
              <a:t> is a sequence of steps that run in </a:t>
            </a:r>
            <a:r>
              <a:rPr lang="es-AR" sz="1700" u="sng">
                <a:latin typeface="Calibri"/>
                <a:ea typeface="Calibri"/>
                <a:cs typeface="Calibri"/>
                <a:sym typeface="Calibri"/>
              </a:rPr>
              <a:t>sequential</a:t>
            </a:r>
            <a:r>
              <a:rPr lang="es-AR" sz="1700">
                <a:latin typeface="Calibri"/>
                <a:ea typeface="Calibri"/>
                <a:cs typeface="Calibri"/>
                <a:sym typeface="Calibri"/>
              </a:rPr>
              <a:t> order and on the </a:t>
            </a:r>
            <a:r>
              <a:rPr lang="es-AR" sz="1700" u="sng">
                <a:latin typeface="Calibri"/>
                <a:ea typeface="Calibri"/>
                <a:cs typeface="Calibri"/>
                <a:sym typeface="Calibri"/>
              </a:rPr>
              <a:t>same node</a:t>
            </a:r>
            <a:r>
              <a:rPr lang="es-AR" sz="1700">
                <a:latin typeface="Calibri"/>
                <a:ea typeface="Calibri"/>
                <a:cs typeface="Calibri"/>
                <a:sym typeface="Calibri"/>
              </a:rPr>
              <a:t>.</a:t>
            </a:r>
            <a:endParaRPr sz="1700">
              <a:latin typeface="Calibri"/>
              <a:ea typeface="Calibri"/>
              <a:cs typeface="Calibri"/>
              <a:sym typeface="Calibri"/>
            </a:endParaRPr>
          </a:p>
          <a:p>
            <a:pPr indent="0" lvl="0" marL="457200" rtl="0" algn="l">
              <a:lnSpc>
                <a:spcPct val="150000"/>
              </a:lnSpc>
              <a:spcBef>
                <a:spcPts val="0"/>
              </a:spcBef>
              <a:spcAft>
                <a:spcPts val="0"/>
              </a:spcAft>
              <a:buNone/>
            </a:pPr>
            <a:r>
              <a:t/>
            </a:r>
            <a:endParaRPr sz="1700">
              <a:latin typeface="Calibri"/>
              <a:ea typeface="Calibri"/>
              <a:cs typeface="Calibri"/>
              <a:sym typeface="Calibri"/>
            </a:endParaRPr>
          </a:p>
        </p:txBody>
      </p:sp>
      <p:sp>
        <p:nvSpPr>
          <p:cNvPr id="818" name="Google Shape;818;p70"/>
          <p:cNvSpPr/>
          <p:nvPr/>
        </p:nvSpPr>
        <p:spPr>
          <a:xfrm>
            <a:off x="2814400" y="2223700"/>
            <a:ext cx="2451600" cy="2539500"/>
          </a:xfrm>
          <a:prstGeom prst="roundRect">
            <a:avLst>
              <a:gd fmla="val 3468" name="adj"/>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Node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pic>
        <p:nvPicPr>
          <p:cNvPr id="823" name="Google Shape;823;p71"/>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24" name="Google Shape;824;p71"/>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Tekton Building Blocks</a:t>
            </a:r>
            <a:endParaRPr sz="3959">
              <a:latin typeface="Arial Black"/>
              <a:ea typeface="Arial Black"/>
              <a:cs typeface="Arial Black"/>
              <a:sym typeface="Arial Black"/>
            </a:endParaRPr>
          </a:p>
        </p:txBody>
      </p:sp>
      <p:sp>
        <p:nvSpPr>
          <p:cNvPr id="825" name="Google Shape;825;p71"/>
          <p:cNvSpPr/>
          <p:nvPr/>
        </p:nvSpPr>
        <p:spPr>
          <a:xfrm>
            <a:off x="2470050" y="1401900"/>
            <a:ext cx="3158400" cy="4966200"/>
          </a:xfrm>
          <a:prstGeom prst="roundRect">
            <a:avLst>
              <a:gd fmla="val 3468" name="adj"/>
            </a:avLst>
          </a:prstGeom>
          <a:solidFill>
            <a:srgbClr val="F3F3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Pipeline</a:t>
            </a:r>
            <a:endParaRPr/>
          </a:p>
        </p:txBody>
      </p:sp>
      <p:sp>
        <p:nvSpPr>
          <p:cNvPr id="826" name="Google Shape;826;p71"/>
          <p:cNvSpPr/>
          <p:nvPr/>
        </p:nvSpPr>
        <p:spPr>
          <a:xfrm>
            <a:off x="2649100" y="1824075"/>
            <a:ext cx="2766600" cy="3042300"/>
          </a:xfrm>
          <a:prstGeom prst="roundRect">
            <a:avLst>
              <a:gd fmla="val 3468"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Task</a:t>
            </a:r>
            <a:endParaRPr/>
          </a:p>
        </p:txBody>
      </p:sp>
      <p:sp>
        <p:nvSpPr>
          <p:cNvPr id="827" name="Google Shape;827;p71"/>
          <p:cNvSpPr/>
          <p:nvPr/>
        </p:nvSpPr>
        <p:spPr>
          <a:xfrm>
            <a:off x="2956800" y="2666825"/>
            <a:ext cx="2184900" cy="1079400"/>
          </a:xfrm>
          <a:prstGeom prst="roundRect">
            <a:avLst>
              <a:gd fmla="val 3468"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Step</a:t>
            </a:r>
            <a:endParaRPr/>
          </a:p>
        </p:txBody>
      </p:sp>
      <p:sp>
        <p:nvSpPr>
          <p:cNvPr id="828" name="Google Shape;828;p71"/>
          <p:cNvSpPr/>
          <p:nvPr/>
        </p:nvSpPr>
        <p:spPr>
          <a:xfrm>
            <a:off x="3256750" y="3043925"/>
            <a:ext cx="1551300" cy="449100"/>
          </a:xfrm>
          <a:prstGeom prst="roundRect">
            <a:avLst>
              <a:gd fmla="val 3468" name="adj"/>
            </a:avLst>
          </a:prstGeom>
          <a:solidFill>
            <a:srgbClr val="4A86E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solidFill>
                  <a:srgbClr val="FFFFFF"/>
                </a:solidFill>
              </a:rPr>
              <a:t>Container</a:t>
            </a:r>
            <a:endParaRPr>
              <a:solidFill>
                <a:srgbClr val="FFFFFF"/>
              </a:solidFill>
            </a:endParaRPr>
          </a:p>
        </p:txBody>
      </p:sp>
      <p:pic>
        <p:nvPicPr>
          <p:cNvPr id="829" name="Google Shape;829;p71"/>
          <p:cNvPicPr preferRelativeResize="0"/>
          <p:nvPr/>
        </p:nvPicPr>
        <p:blipFill rotWithShape="1">
          <a:blip r:embed="rId4">
            <a:alphaModFix/>
          </a:blip>
          <a:srcRect b="31309" l="0" r="0" t="0"/>
          <a:stretch/>
        </p:blipFill>
        <p:spPr>
          <a:xfrm>
            <a:off x="4225725" y="3141021"/>
            <a:ext cx="433124" cy="254900"/>
          </a:xfrm>
          <a:prstGeom prst="rect">
            <a:avLst/>
          </a:prstGeom>
          <a:noFill/>
          <a:ln>
            <a:noFill/>
          </a:ln>
        </p:spPr>
      </p:pic>
      <p:sp>
        <p:nvSpPr>
          <p:cNvPr id="830" name="Google Shape;830;p71"/>
          <p:cNvSpPr/>
          <p:nvPr/>
        </p:nvSpPr>
        <p:spPr>
          <a:xfrm>
            <a:off x="2972825" y="4099625"/>
            <a:ext cx="2184900" cy="386400"/>
          </a:xfrm>
          <a:prstGeom prst="roundRect">
            <a:avLst>
              <a:gd fmla="val 3468"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Step</a:t>
            </a:r>
            <a:endParaRPr/>
          </a:p>
        </p:txBody>
      </p:sp>
      <p:sp>
        <p:nvSpPr>
          <p:cNvPr id="831" name="Google Shape;831;p71"/>
          <p:cNvSpPr txBox="1"/>
          <p:nvPr/>
        </p:nvSpPr>
        <p:spPr>
          <a:xfrm>
            <a:off x="3894600" y="3667300"/>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2" name="Google Shape;832;p71"/>
          <p:cNvSpPr txBox="1"/>
          <p:nvPr/>
        </p:nvSpPr>
        <p:spPr>
          <a:xfrm>
            <a:off x="3894600" y="3768400"/>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3" name="Google Shape;833;p71"/>
          <p:cNvSpPr txBox="1"/>
          <p:nvPr/>
        </p:nvSpPr>
        <p:spPr>
          <a:xfrm>
            <a:off x="3894600" y="3884288"/>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4" name="Google Shape;834;p71"/>
          <p:cNvSpPr/>
          <p:nvPr/>
        </p:nvSpPr>
        <p:spPr>
          <a:xfrm>
            <a:off x="2701500" y="5594675"/>
            <a:ext cx="2695500" cy="449100"/>
          </a:xfrm>
          <a:prstGeom prst="roundRect">
            <a:avLst>
              <a:gd fmla="val 3468"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Task</a:t>
            </a:r>
            <a:endParaRPr/>
          </a:p>
        </p:txBody>
      </p:sp>
      <p:sp>
        <p:nvSpPr>
          <p:cNvPr id="835" name="Google Shape;835;p71"/>
          <p:cNvSpPr txBox="1"/>
          <p:nvPr/>
        </p:nvSpPr>
        <p:spPr>
          <a:xfrm>
            <a:off x="3894600" y="4951688"/>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6" name="Google Shape;836;p71"/>
          <p:cNvSpPr txBox="1"/>
          <p:nvPr/>
        </p:nvSpPr>
        <p:spPr>
          <a:xfrm>
            <a:off x="3894600" y="5090325"/>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7" name="Google Shape;837;p71"/>
          <p:cNvSpPr txBox="1"/>
          <p:nvPr/>
        </p:nvSpPr>
        <p:spPr>
          <a:xfrm>
            <a:off x="3894600" y="5214250"/>
            <a:ext cx="3093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AR" sz="1900">
                <a:latin typeface="Calibri"/>
                <a:ea typeface="Calibri"/>
                <a:cs typeface="Calibri"/>
                <a:sym typeface="Calibri"/>
              </a:rPr>
              <a:t>.</a:t>
            </a:r>
            <a:endParaRPr b="1" sz="1900">
              <a:latin typeface="Calibri"/>
              <a:ea typeface="Calibri"/>
              <a:cs typeface="Calibri"/>
              <a:sym typeface="Calibri"/>
            </a:endParaRPr>
          </a:p>
        </p:txBody>
      </p:sp>
      <p:sp>
        <p:nvSpPr>
          <p:cNvPr id="838" name="Google Shape;838;p71"/>
          <p:cNvSpPr txBox="1"/>
          <p:nvPr/>
        </p:nvSpPr>
        <p:spPr>
          <a:xfrm>
            <a:off x="6200575" y="1764900"/>
            <a:ext cx="4531200" cy="42402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Step</a:t>
            </a:r>
            <a:r>
              <a:rPr lang="es-AR" sz="1700">
                <a:latin typeface="Calibri"/>
                <a:ea typeface="Calibri"/>
                <a:cs typeface="Calibri"/>
                <a:sym typeface="Calibri"/>
              </a:rPr>
              <a:t> is the smallest block, contains images, commands, arguments and corresponds </a:t>
            </a:r>
            <a:r>
              <a:rPr lang="es-AR" sz="1700" u="sng">
                <a:latin typeface="Calibri"/>
                <a:ea typeface="Calibri"/>
                <a:cs typeface="Calibri"/>
                <a:sym typeface="Calibri"/>
              </a:rPr>
              <a:t>to a K8s container</a:t>
            </a:r>
            <a:r>
              <a:rPr lang="es-AR" sz="1700">
                <a:latin typeface="Calibri"/>
                <a:ea typeface="Calibri"/>
                <a:cs typeface="Calibri"/>
                <a:sym typeface="Calibri"/>
              </a:rPr>
              <a:t>.</a:t>
            </a:r>
            <a:endParaRPr sz="1700">
              <a:latin typeface="Calibri"/>
              <a:ea typeface="Calibri"/>
              <a:cs typeface="Calibri"/>
              <a:sym typeface="Calibri"/>
            </a:endParaRPr>
          </a:p>
          <a:p>
            <a:pPr indent="0" lvl="0" marL="457200" rtl="0" algn="l">
              <a:lnSpc>
                <a:spcPct val="150000"/>
              </a:lnSpc>
              <a:spcBef>
                <a:spcPts val="0"/>
              </a:spcBef>
              <a:spcAft>
                <a:spcPts val="0"/>
              </a:spcAft>
              <a:buNone/>
            </a:pPr>
            <a:r>
              <a:t/>
            </a:r>
            <a:endParaRPr sz="1700">
              <a:latin typeface="Calibri"/>
              <a:ea typeface="Calibri"/>
              <a:cs typeface="Calibri"/>
              <a:sym typeface="Calibri"/>
            </a:endParaRPr>
          </a:p>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Task</a:t>
            </a:r>
            <a:r>
              <a:rPr lang="es-AR" sz="1700">
                <a:latin typeface="Calibri"/>
                <a:ea typeface="Calibri"/>
                <a:cs typeface="Calibri"/>
                <a:sym typeface="Calibri"/>
              </a:rPr>
              <a:t> is a sequence of steps that run in </a:t>
            </a:r>
            <a:r>
              <a:rPr lang="es-AR" sz="1700" u="sng">
                <a:latin typeface="Calibri"/>
                <a:ea typeface="Calibri"/>
                <a:cs typeface="Calibri"/>
                <a:sym typeface="Calibri"/>
              </a:rPr>
              <a:t>sequential</a:t>
            </a:r>
            <a:r>
              <a:rPr lang="es-AR" sz="1700">
                <a:latin typeface="Calibri"/>
                <a:ea typeface="Calibri"/>
                <a:cs typeface="Calibri"/>
                <a:sym typeface="Calibri"/>
              </a:rPr>
              <a:t> order and on the </a:t>
            </a:r>
            <a:r>
              <a:rPr lang="es-AR" sz="1700" u="sng">
                <a:latin typeface="Calibri"/>
                <a:ea typeface="Calibri"/>
                <a:cs typeface="Calibri"/>
                <a:sym typeface="Calibri"/>
              </a:rPr>
              <a:t>same node</a:t>
            </a:r>
            <a:r>
              <a:rPr lang="es-AR" sz="1700">
                <a:latin typeface="Calibri"/>
                <a:ea typeface="Calibri"/>
                <a:cs typeface="Calibri"/>
                <a:sym typeface="Calibri"/>
              </a:rPr>
              <a:t>.</a:t>
            </a:r>
            <a:endParaRPr sz="1700">
              <a:latin typeface="Calibri"/>
              <a:ea typeface="Calibri"/>
              <a:cs typeface="Calibri"/>
              <a:sym typeface="Calibri"/>
            </a:endParaRPr>
          </a:p>
          <a:p>
            <a:pPr indent="0" lvl="0" marL="457200" rtl="0" algn="l">
              <a:lnSpc>
                <a:spcPct val="150000"/>
              </a:lnSpc>
              <a:spcBef>
                <a:spcPts val="0"/>
              </a:spcBef>
              <a:spcAft>
                <a:spcPts val="0"/>
              </a:spcAft>
              <a:buNone/>
            </a:pPr>
            <a:r>
              <a:t/>
            </a:r>
            <a:endParaRPr sz="1700">
              <a:latin typeface="Calibri"/>
              <a:ea typeface="Calibri"/>
              <a:cs typeface="Calibri"/>
              <a:sym typeface="Calibri"/>
            </a:endParaRPr>
          </a:p>
          <a:p>
            <a:pPr indent="-336550" lvl="0" marL="457200" rtl="0" algn="l">
              <a:lnSpc>
                <a:spcPct val="150000"/>
              </a:lnSpc>
              <a:spcBef>
                <a:spcPts val="0"/>
              </a:spcBef>
              <a:spcAft>
                <a:spcPts val="0"/>
              </a:spcAft>
              <a:buSzPts val="1700"/>
              <a:buFont typeface="Calibri"/>
              <a:buChar char="●"/>
            </a:pPr>
            <a:r>
              <a:rPr b="1" lang="es-AR" sz="1700">
                <a:latin typeface="Calibri"/>
                <a:ea typeface="Calibri"/>
                <a:cs typeface="Calibri"/>
                <a:sym typeface="Calibri"/>
              </a:rPr>
              <a:t>Pipeline </a:t>
            </a:r>
            <a:r>
              <a:rPr lang="es-AR" sz="1700">
                <a:latin typeface="Calibri"/>
                <a:ea typeface="Calibri"/>
                <a:cs typeface="Calibri"/>
                <a:sym typeface="Calibri"/>
              </a:rPr>
              <a:t>contains multiple tasks, </a:t>
            </a:r>
            <a:r>
              <a:rPr lang="es-AR" sz="1700" u="sng">
                <a:latin typeface="Calibri"/>
                <a:ea typeface="Calibri"/>
                <a:cs typeface="Calibri"/>
                <a:sym typeface="Calibri"/>
              </a:rPr>
              <a:t>sequential or parallel</a:t>
            </a:r>
            <a:r>
              <a:rPr lang="es-AR" sz="1700">
                <a:latin typeface="Calibri"/>
                <a:ea typeface="Calibri"/>
                <a:cs typeface="Calibri"/>
                <a:sym typeface="Calibri"/>
              </a:rPr>
              <a:t>. Executes tasks on </a:t>
            </a:r>
            <a:r>
              <a:rPr lang="es-AR" sz="1700" u="sng">
                <a:latin typeface="Calibri"/>
                <a:ea typeface="Calibri"/>
                <a:cs typeface="Calibri"/>
                <a:sym typeface="Calibri"/>
              </a:rPr>
              <a:t>different nodes</a:t>
            </a:r>
            <a:r>
              <a:rPr lang="es-AR" sz="1700">
                <a:latin typeface="Calibri"/>
                <a:ea typeface="Calibri"/>
                <a:cs typeface="Calibri"/>
                <a:sym typeface="Calibri"/>
              </a:rPr>
              <a:t>. </a:t>
            </a:r>
            <a:endParaRPr sz="1700">
              <a:latin typeface="Calibri"/>
              <a:ea typeface="Calibri"/>
              <a:cs typeface="Calibri"/>
              <a:sym typeface="Calibri"/>
            </a:endParaRPr>
          </a:p>
        </p:txBody>
      </p:sp>
      <p:sp>
        <p:nvSpPr>
          <p:cNvPr id="839" name="Google Shape;839;p71"/>
          <p:cNvSpPr/>
          <p:nvPr/>
        </p:nvSpPr>
        <p:spPr>
          <a:xfrm>
            <a:off x="2814400" y="2223700"/>
            <a:ext cx="2451600" cy="2539500"/>
          </a:xfrm>
          <a:prstGeom prst="roundRect">
            <a:avLst>
              <a:gd fmla="val 3468" name="adj"/>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a:t>Node</a:t>
            </a:r>
            <a:endParaRPr/>
          </a:p>
        </p:txBody>
      </p:sp>
      <p:sp>
        <p:nvSpPr>
          <p:cNvPr id="840" name="Google Shape;840;p71"/>
          <p:cNvSpPr txBox="1"/>
          <p:nvPr/>
        </p:nvSpPr>
        <p:spPr>
          <a:xfrm>
            <a:off x="1778950" y="6412250"/>
            <a:ext cx="47247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AR" sz="1200">
                <a:latin typeface="Calibri"/>
                <a:ea typeface="Calibri"/>
                <a:cs typeface="Calibri"/>
                <a:sym typeface="Calibri"/>
              </a:rPr>
              <a:t>* From </a:t>
            </a:r>
            <a:r>
              <a:rPr i="1" lang="es-AR" sz="1200">
                <a:latin typeface="Calibri"/>
                <a:ea typeface="Calibri"/>
                <a:cs typeface="Calibri"/>
                <a:sym typeface="Calibri"/>
              </a:rPr>
              <a:t>Next Generation CI/CD with GKE and Tekton (Cloud Next '19)</a:t>
            </a:r>
            <a:endParaRPr i="1" sz="1200">
              <a:latin typeface="Calibri"/>
              <a:ea typeface="Calibri"/>
              <a:cs typeface="Calibri"/>
              <a:sym typeface="Calibri"/>
            </a:endParaRPr>
          </a:p>
          <a:p>
            <a:pPr indent="0" lvl="0" marL="0" rtl="0" algn="l">
              <a:spcBef>
                <a:spcPts val="0"/>
              </a:spcBef>
              <a:spcAft>
                <a:spcPts val="0"/>
              </a:spcAft>
              <a:buNone/>
            </a:pPr>
            <a:r>
              <a:rPr lang="es-A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7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46" name="Google Shape;846;p72"/>
          <p:cNvSpPr txBox="1"/>
          <p:nvPr>
            <p:ph idx="1" type="body"/>
          </p:nvPr>
        </p:nvSpPr>
        <p:spPr>
          <a:xfrm>
            <a:off x="791650" y="701600"/>
            <a:ext cx="8749500" cy="4092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115000"/>
              </a:lnSpc>
              <a:spcBef>
                <a:spcPts val="1000"/>
              </a:spcBef>
              <a:spcAft>
                <a:spcPts val="0"/>
              </a:spcAft>
              <a:buNone/>
            </a:pPr>
            <a:r>
              <a:rPr lang="es-AR" sz="6000"/>
              <a:t>Put it all together with a </a:t>
            </a:r>
            <a:endParaRPr sz="6000"/>
          </a:p>
          <a:p>
            <a:pPr indent="0" lvl="0" marL="0" rtl="0" algn="l">
              <a:lnSpc>
                <a:spcPct val="115000"/>
              </a:lnSpc>
              <a:spcBef>
                <a:spcPts val="1000"/>
              </a:spcBef>
              <a:spcAft>
                <a:spcPts val="0"/>
              </a:spcAft>
              <a:buNone/>
            </a:pPr>
            <a:r>
              <a:rPr b="1" lang="es-AR" sz="6000"/>
              <a:t>Demo</a:t>
            </a:r>
            <a:endParaRPr b="1" sz="6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7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52" name="Google Shape;852;p73"/>
          <p:cNvSpPr txBox="1"/>
          <p:nvPr>
            <p:ph idx="1" type="body"/>
          </p:nvPr>
        </p:nvSpPr>
        <p:spPr>
          <a:xfrm>
            <a:off x="838200" y="1316750"/>
            <a:ext cx="10515600" cy="42846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1000"/>
              </a:spcBef>
              <a:spcAft>
                <a:spcPts val="0"/>
              </a:spcAft>
              <a:buSzPts val="3000"/>
              <a:buChar char="•"/>
            </a:pPr>
            <a:r>
              <a:rPr lang="es-AR" sz="3000"/>
              <a:t>Camel route with REST component on top of </a:t>
            </a:r>
            <a:r>
              <a:rPr b="1" lang="es-AR" sz="3000"/>
              <a:t>Camel Quarkus</a:t>
            </a:r>
            <a:r>
              <a:rPr lang="es-AR" sz="3000"/>
              <a:t> runtime.</a:t>
            </a:r>
            <a:endParaRPr sz="3000"/>
          </a:p>
          <a:p>
            <a:pPr indent="-419100" lvl="0" marL="457200" rtl="0" algn="l">
              <a:lnSpc>
                <a:spcPct val="150000"/>
              </a:lnSpc>
              <a:spcBef>
                <a:spcPts val="0"/>
              </a:spcBef>
              <a:spcAft>
                <a:spcPts val="0"/>
              </a:spcAft>
              <a:buSzPts val="3000"/>
              <a:buChar char="•"/>
            </a:pPr>
            <a:r>
              <a:rPr b="1" lang="es-AR" sz="3000"/>
              <a:t>Trigger</a:t>
            </a:r>
            <a:r>
              <a:rPr lang="es-AR" sz="3000"/>
              <a:t> the </a:t>
            </a:r>
            <a:r>
              <a:rPr b="1" lang="es-AR" sz="3000"/>
              <a:t>Tekton</a:t>
            </a:r>
            <a:r>
              <a:rPr lang="es-AR" sz="3000"/>
              <a:t> pipeline using an </a:t>
            </a:r>
            <a:r>
              <a:rPr b="1" lang="es-AR" sz="3000"/>
              <a:t>EventListener</a:t>
            </a:r>
            <a:r>
              <a:rPr lang="es-AR" sz="3000"/>
              <a:t>.</a:t>
            </a:r>
            <a:endParaRPr sz="3000"/>
          </a:p>
          <a:p>
            <a:pPr indent="-419100" lvl="0" marL="457200" rtl="0" algn="l">
              <a:lnSpc>
                <a:spcPct val="150000"/>
              </a:lnSpc>
              <a:spcBef>
                <a:spcPts val="0"/>
              </a:spcBef>
              <a:spcAft>
                <a:spcPts val="0"/>
              </a:spcAft>
              <a:buSzPts val="3000"/>
              <a:buChar char="•"/>
            </a:pPr>
            <a:r>
              <a:rPr b="1" lang="es-AR" sz="3000"/>
              <a:t>Build</a:t>
            </a:r>
            <a:r>
              <a:rPr lang="es-AR" sz="3000"/>
              <a:t> the Camel route natively using </a:t>
            </a:r>
            <a:r>
              <a:rPr b="1" lang="es-AR" sz="3000"/>
              <a:t>GraalVM Native Image</a:t>
            </a:r>
            <a:r>
              <a:rPr lang="es-AR" sz="3000"/>
              <a:t> in </a:t>
            </a:r>
            <a:r>
              <a:rPr b="1" lang="es-AR" sz="3000"/>
              <a:t>Tekton</a:t>
            </a:r>
            <a:r>
              <a:rPr lang="es-AR" sz="3000"/>
              <a:t> using Kaniko.</a:t>
            </a:r>
            <a:endParaRPr sz="3000"/>
          </a:p>
          <a:p>
            <a:pPr indent="-419100" lvl="0" marL="457200" rtl="0" algn="l">
              <a:lnSpc>
                <a:spcPct val="150000"/>
              </a:lnSpc>
              <a:spcBef>
                <a:spcPts val="0"/>
              </a:spcBef>
              <a:spcAft>
                <a:spcPts val="0"/>
              </a:spcAft>
              <a:buSzPts val="3000"/>
              <a:buChar char="•"/>
            </a:pPr>
            <a:r>
              <a:rPr b="1" lang="es-AR" sz="3000"/>
              <a:t>Deploy</a:t>
            </a:r>
            <a:r>
              <a:rPr lang="es-AR" sz="3000"/>
              <a:t> the route from </a:t>
            </a:r>
            <a:r>
              <a:rPr b="1" lang="es-AR" sz="3000"/>
              <a:t>Tekton</a:t>
            </a:r>
            <a:r>
              <a:rPr lang="es-AR" sz="3000"/>
              <a:t> pipeline as</a:t>
            </a:r>
            <a:r>
              <a:rPr b="1" lang="es-AR" sz="3000"/>
              <a:t> Knative Service</a:t>
            </a:r>
            <a:r>
              <a:rPr lang="es-AR" sz="3000"/>
              <a:t>.</a:t>
            </a:r>
            <a:endParaRPr sz="3000"/>
          </a:p>
          <a:p>
            <a:pPr indent="-419100" lvl="0" marL="457200" rtl="0" algn="l">
              <a:lnSpc>
                <a:spcPct val="150000"/>
              </a:lnSpc>
              <a:spcBef>
                <a:spcPts val="0"/>
              </a:spcBef>
              <a:spcAft>
                <a:spcPts val="0"/>
              </a:spcAft>
              <a:buSzPts val="3000"/>
              <a:buChar char="•"/>
            </a:pPr>
            <a:r>
              <a:rPr lang="es-AR" sz="3000"/>
              <a:t>The route is </a:t>
            </a:r>
            <a:r>
              <a:rPr b="1" lang="es-AR" sz="3000"/>
              <a:t>accessible</a:t>
            </a:r>
            <a:r>
              <a:rPr lang="es-AR" sz="3000"/>
              <a:t> through </a:t>
            </a:r>
            <a:r>
              <a:rPr b="1" lang="es-AR" sz="3000"/>
              <a:t>HTTP/GET</a:t>
            </a:r>
            <a:r>
              <a:rPr lang="es-AR" sz="3000"/>
              <a:t>.</a:t>
            </a:r>
            <a:r>
              <a:rPr lang="es-AR" sz="3000"/>
              <a:t> </a:t>
            </a:r>
            <a:endParaRPr sz="3000"/>
          </a:p>
        </p:txBody>
      </p:sp>
      <p:sp>
        <p:nvSpPr>
          <p:cNvPr id="853" name="Google Shape;853;p73"/>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Demo Overview</a:t>
            </a:r>
            <a:endParaRPr sz="3959">
              <a:latin typeface="Arial Black"/>
              <a:ea typeface="Arial Black"/>
              <a:cs typeface="Arial Black"/>
              <a:sym typeface="Arial Black"/>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7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59" name="Google Shape;859;p74"/>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Demo Overview</a:t>
            </a:r>
            <a:endParaRPr sz="3959">
              <a:latin typeface="Arial Black"/>
              <a:ea typeface="Arial Black"/>
              <a:cs typeface="Arial Black"/>
              <a:sym typeface="Arial Black"/>
            </a:endParaRPr>
          </a:p>
        </p:txBody>
      </p:sp>
      <p:pic>
        <p:nvPicPr>
          <p:cNvPr descr="Datei:Octicons-mark-github.svg – Wikipedia" id="860" name="Google Shape;860;p74"/>
          <p:cNvPicPr preferRelativeResize="0"/>
          <p:nvPr/>
        </p:nvPicPr>
        <p:blipFill>
          <a:blip r:embed="rId4">
            <a:alphaModFix/>
          </a:blip>
          <a:stretch>
            <a:fillRect/>
          </a:stretch>
        </p:blipFill>
        <p:spPr>
          <a:xfrm>
            <a:off x="541009" y="3355313"/>
            <a:ext cx="873733" cy="873731"/>
          </a:xfrm>
          <a:prstGeom prst="rect">
            <a:avLst/>
          </a:prstGeom>
          <a:noFill/>
          <a:ln>
            <a:noFill/>
          </a:ln>
        </p:spPr>
      </p:pic>
      <p:sp>
        <p:nvSpPr>
          <p:cNvPr id="861" name="Google Shape;861;p74"/>
          <p:cNvSpPr/>
          <p:nvPr/>
        </p:nvSpPr>
        <p:spPr>
          <a:xfrm>
            <a:off x="2551400" y="1296700"/>
            <a:ext cx="6892200" cy="4513200"/>
          </a:xfrm>
          <a:prstGeom prst="roundRect">
            <a:avLst>
              <a:gd fmla="val 5452"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kubernetes-logo - Bosch ConnectedWorld Blog" id="862" name="Google Shape;862;p74"/>
          <p:cNvPicPr preferRelativeResize="0"/>
          <p:nvPr/>
        </p:nvPicPr>
        <p:blipFill>
          <a:blip r:embed="rId5">
            <a:alphaModFix/>
          </a:blip>
          <a:stretch>
            <a:fillRect/>
          </a:stretch>
        </p:blipFill>
        <p:spPr>
          <a:xfrm>
            <a:off x="3030250" y="1448675"/>
            <a:ext cx="434575" cy="421700"/>
          </a:xfrm>
          <a:prstGeom prst="rect">
            <a:avLst/>
          </a:prstGeom>
          <a:noFill/>
          <a:ln>
            <a:noFill/>
          </a:ln>
        </p:spPr>
      </p:pic>
      <p:sp>
        <p:nvSpPr>
          <p:cNvPr id="863" name="Google Shape;863;p74"/>
          <p:cNvSpPr/>
          <p:nvPr/>
        </p:nvSpPr>
        <p:spPr>
          <a:xfrm>
            <a:off x="2922975" y="2152850"/>
            <a:ext cx="3504000" cy="3102600"/>
          </a:xfrm>
          <a:prstGeom prst="roundRect">
            <a:avLst>
              <a:gd fmla="val 2308" name="adj"/>
            </a:avLst>
          </a:prstGeom>
          <a:solidFill>
            <a:srgbClr val="FFF2CC"/>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ekton on IBM Cloud | IBM" id="864" name="Google Shape;864;p74"/>
          <p:cNvPicPr preferRelativeResize="0"/>
          <p:nvPr/>
        </p:nvPicPr>
        <p:blipFill>
          <a:blip r:embed="rId6">
            <a:alphaModFix/>
          </a:blip>
          <a:stretch>
            <a:fillRect/>
          </a:stretch>
        </p:blipFill>
        <p:spPr>
          <a:xfrm>
            <a:off x="3101125" y="2290425"/>
            <a:ext cx="535000" cy="535000"/>
          </a:xfrm>
          <a:prstGeom prst="rect">
            <a:avLst/>
          </a:prstGeom>
          <a:noFill/>
          <a:ln>
            <a:noFill/>
          </a:ln>
        </p:spPr>
      </p:pic>
      <p:sp>
        <p:nvSpPr>
          <p:cNvPr id="865" name="Google Shape;865;p74"/>
          <p:cNvSpPr/>
          <p:nvPr/>
        </p:nvSpPr>
        <p:spPr>
          <a:xfrm>
            <a:off x="4628700" y="2825425"/>
            <a:ext cx="1463100" cy="1933500"/>
          </a:xfrm>
          <a:prstGeom prst="roundRect">
            <a:avLst>
              <a:gd fmla="val 7931" name="adj"/>
            </a:avLst>
          </a:prstGeom>
          <a:solidFill>
            <a:srgbClr val="F4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AR" sz="1000"/>
              <a:t>Pipeline</a:t>
            </a:r>
            <a:endParaRPr sz="1000"/>
          </a:p>
        </p:txBody>
      </p:sp>
      <p:sp>
        <p:nvSpPr>
          <p:cNvPr id="866" name="Google Shape;866;p74"/>
          <p:cNvSpPr/>
          <p:nvPr/>
        </p:nvSpPr>
        <p:spPr>
          <a:xfrm>
            <a:off x="4727400" y="3214700"/>
            <a:ext cx="1265700" cy="421800"/>
          </a:xfrm>
          <a:prstGeom prst="roundRect">
            <a:avLst>
              <a:gd fmla="val 4424"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1000"/>
              <a:t> </a:t>
            </a:r>
            <a:r>
              <a:rPr lang="es-AR" sz="1000"/>
              <a:t>Build image from git source</a:t>
            </a:r>
            <a:endParaRPr sz="1000"/>
          </a:p>
        </p:txBody>
      </p:sp>
      <p:sp>
        <p:nvSpPr>
          <p:cNvPr id="867" name="Google Shape;867;p74"/>
          <p:cNvSpPr/>
          <p:nvPr/>
        </p:nvSpPr>
        <p:spPr>
          <a:xfrm>
            <a:off x="4727400" y="3985875"/>
            <a:ext cx="1265700" cy="421800"/>
          </a:xfrm>
          <a:prstGeom prst="roundRect">
            <a:avLst>
              <a:gd fmla="val 4424"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1000"/>
              <a:t>Deploy service to Knative</a:t>
            </a:r>
            <a:endParaRPr sz="1000"/>
          </a:p>
        </p:txBody>
      </p:sp>
      <p:sp>
        <p:nvSpPr>
          <p:cNvPr id="868" name="Google Shape;868;p74"/>
          <p:cNvSpPr/>
          <p:nvPr/>
        </p:nvSpPr>
        <p:spPr>
          <a:xfrm>
            <a:off x="3030250" y="3581275"/>
            <a:ext cx="1265700" cy="421800"/>
          </a:xfrm>
          <a:prstGeom prst="roundRect">
            <a:avLst>
              <a:gd fmla="val 4424"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AR" sz="1000"/>
              <a:t>EventListener</a:t>
            </a:r>
            <a:endParaRPr sz="1000"/>
          </a:p>
        </p:txBody>
      </p:sp>
      <p:cxnSp>
        <p:nvCxnSpPr>
          <p:cNvPr id="869" name="Google Shape;869;p74"/>
          <p:cNvCxnSpPr>
            <a:stCxn id="868" idx="3"/>
            <a:endCxn id="865" idx="1"/>
          </p:cNvCxnSpPr>
          <p:nvPr/>
        </p:nvCxnSpPr>
        <p:spPr>
          <a:xfrm>
            <a:off x="4295950" y="3792175"/>
            <a:ext cx="332700" cy="0"/>
          </a:xfrm>
          <a:prstGeom prst="straightConnector1">
            <a:avLst/>
          </a:prstGeom>
          <a:noFill/>
          <a:ln cap="flat" cmpd="sng" w="9525">
            <a:solidFill>
              <a:schemeClr val="dk2"/>
            </a:solidFill>
            <a:prstDash val="solid"/>
            <a:round/>
            <a:headEnd len="med" w="med" type="none"/>
            <a:tailEnd len="med" w="med" type="triangle"/>
          </a:ln>
        </p:spPr>
      </p:cxnSp>
      <p:sp>
        <p:nvSpPr>
          <p:cNvPr id="870" name="Google Shape;870;p74"/>
          <p:cNvSpPr/>
          <p:nvPr/>
        </p:nvSpPr>
        <p:spPr>
          <a:xfrm>
            <a:off x="6994225" y="2152850"/>
            <a:ext cx="2172300" cy="3102600"/>
          </a:xfrm>
          <a:prstGeom prst="roundRect">
            <a:avLst>
              <a:gd fmla="val 2308" name="adj"/>
            </a:avLst>
          </a:prstGeom>
          <a:solidFill>
            <a:srgbClr val="FFF2CC"/>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Knative · GitHub" id="871" name="Google Shape;871;p74"/>
          <p:cNvPicPr preferRelativeResize="0"/>
          <p:nvPr/>
        </p:nvPicPr>
        <p:blipFill>
          <a:blip r:embed="rId7">
            <a:alphaModFix/>
          </a:blip>
          <a:stretch>
            <a:fillRect/>
          </a:stretch>
        </p:blipFill>
        <p:spPr>
          <a:xfrm>
            <a:off x="7226250" y="2201338"/>
            <a:ext cx="624075" cy="624075"/>
          </a:xfrm>
          <a:prstGeom prst="rect">
            <a:avLst/>
          </a:prstGeom>
          <a:noFill/>
          <a:ln>
            <a:noFill/>
          </a:ln>
        </p:spPr>
      </p:pic>
      <p:sp>
        <p:nvSpPr>
          <p:cNvPr id="872" name="Google Shape;872;p74"/>
          <p:cNvSpPr/>
          <p:nvPr/>
        </p:nvSpPr>
        <p:spPr>
          <a:xfrm>
            <a:off x="7258475" y="3333475"/>
            <a:ext cx="1643700" cy="1074300"/>
          </a:xfrm>
          <a:prstGeom prst="roundRect">
            <a:avLst>
              <a:gd fmla="val 10255" name="adj"/>
            </a:avLst>
          </a:prstGeom>
          <a:solidFill>
            <a:srgbClr val="F9CB9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p>
        </p:txBody>
      </p:sp>
      <p:pic>
        <p:nvPicPr>
          <p:cNvPr descr="favicon-196x196.png" id="873" name="Google Shape;873;p74"/>
          <p:cNvPicPr preferRelativeResize="0"/>
          <p:nvPr/>
        </p:nvPicPr>
        <p:blipFill>
          <a:blip r:embed="rId8">
            <a:alphaModFix/>
          </a:blip>
          <a:stretch>
            <a:fillRect/>
          </a:stretch>
        </p:blipFill>
        <p:spPr>
          <a:xfrm>
            <a:off x="7357750" y="3424736"/>
            <a:ext cx="434575" cy="434575"/>
          </a:xfrm>
          <a:prstGeom prst="rect">
            <a:avLst/>
          </a:prstGeom>
          <a:noFill/>
          <a:ln>
            <a:noFill/>
          </a:ln>
        </p:spPr>
      </p:pic>
      <p:sp>
        <p:nvSpPr>
          <p:cNvPr id="874" name="Google Shape;874;p74"/>
          <p:cNvSpPr txBox="1"/>
          <p:nvPr/>
        </p:nvSpPr>
        <p:spPr>
          <a:xfrm>
            <a:off x="7747175" y="3585625"/>
            <a:ext cx="1173000" cy="5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AR" sz="1200">
                <a:latin typeface="Calibri"/>
                <a:ea typeface="Calibri"/>
                <a:cs typeface="Calibri"/>
                <a:sym typeface="Calibri"/>
              </a:rPr>
              <a:t>Camel Quarkus Rest Kn Service</a:t>
            </a:r>
            <a:endParaRPr b="1" sz="1200">
              <a:latin typeface="Calibri"/>
              <a:ea typeface="Calibri"/>
              <a:cs typeface="Calibri"/>
              <a:sym typeface="Calibri"/>
            </a:endParaRPr>
          </a:p>
        </p:txBody>
      </p:sp>
      <p:sp>
        <p:nvSpPr>
          <p:cNvPr id="875" name="Google Shape;875;p74"/>
          <p:cNvSpPr/>
          <p:nvPr/>
        </p:nvSpPr>
        <p:spPr>
          <a:xfrm>
            <a:off x="10946875" y="3535875"/>
            <a:ext cx="689700" cy="6897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4"/>
          <p:cNvSpPr txBox="1"/>
          <p:nvPr/>
        </p:nvSpPr>
        <p:spPr>
          <a:xfrm>
            <a:off x="11272075" y="4149375"/>
            <a:ext cx="5931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a:latin typeface="Calibri"/>
                <a:ea typeface="Calibri"/>
                <a:cs typeface="Calibri"/>
                <a:sym typeface="Calibri"/>
              </a:rPr>
              <a:t>User</a:t>
            </a:r>
            <a:endParaRPr>
              <a:latin typeface="Calibri"/>
              <a:ea typeface="Calibri"/>
              <a:cs typeface="Calibri"/>
              <a:sym typeface="Calibri"/>
            </a:endParaRPr>
          </a:p>
        </p:txBody>
      </p:sp>
      <p:cxnSp>
        <p:nvCxnSpPr>
          <p:cNvPr id="877" name="Google Shape;877;p74"/>
          <p:cNvCxnSpPr>
            <a:stCxn id="875" idx="2"/>
            <a:endCxn id="874" idx="3"/>
          </p:cNvCxnSpPr>
          <p:nvPr/>
        </p:nvCxnSpPr>
        <p:spPr>
          <a:xfrm rot="10800000">
            <a:off x="8920075" y="3870525"/>
            <a:ext cx="2026800" cy="10200"/>
          </a:xfrm>
          <a:prstGeom prst="straightConnector1">
            <a:avLst/>
          </a:prstGeom>
          <a:noFill/>
          <a:ln cap="flat" cmpd="sng" w="9525">
            <a:solidFill>
              <a:schemeClr val="dk2"/>
            </a:solidFill>
            <a:prstDash val="solid"/>
            <a:round/>
            <a:headEnd len="med" w="med" type="none"/>
            <a:tailEnd len="med" w="med" type="triangle"/>
          </a:ln>
        </p:spPr>
      </p:cxnSp>
      <p:sp>
        <p:nvSpPr>
          <p:cNvPr id="878" name="Google Shape;878;p74"/>
          <p:cNvSpPr txBox="1"/>
          <p:nvPr/>
        </p:nvSpPr>
        <p:spPr>
          <a:xfrm>
            <a:off x="9417800" y="3622375"/>
            <a:ext cx="15696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AR" sz="1000">
                <a:latin typeface="Courier New"/>
                <a:ea typeface="Courier New"/>
                <a:cs typeface="Courier New"/>
                <a:sym typeface="Courier New"/>
              </a:rPr>
              <a:t>HTTP GET /hello?q=</a:t>
            </a:r>
            <a:endParaRPr sz="1000">
              <a:latin typeface="Courier New"/>
              <a:ea typeface="Courier New"/>
              <a:cs typeface="Courier New"/>
              <a:sym typeface="Courier New"/>
            </a:endParaRPr>
          </a:p>
        </p:txBody>
      </p:sp>
      <p:cxnSp>
        <p:nvCxnSpPr>
          <p:cNvPr id="879" name="Google Shape;879;p74"/>
          <p:cNvCxnSpPr>
            <a:stCxn id="867" idx="3"/>
            <a:endCxn id="872" idx="1"/>
          </p:cNvCxnSpPr>
          <p:nvPr/>
        </p:nvCxnSpPr>
        <p:spPr>
          <a:xfrm flipH="1" rot="10800000">
            <a:off x="5993100" y="3870675"/>
            <a:ext cx="1265400" cy="3261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880" name="Google Shape;880;p74"/>
          <p:cNvCxnSpPr>
            <a:stCxn id="866" idx="2"/>
            <a:endCxn id="867" idx="0"/>
          </p:cNvCxnSpPr>
          <p:nvPr/>
        </p:nvCxnSpPr>
        <p:spPr>
          <a:xfrm>
            <a:off x="5360250" y="3636500"/>
            <a:ext cx="0" cy="349500"/>
          </a:xfrm>
          <a:prstGeom prst="straightConnector1">
            <a:avLst/>
          </a:prstGeom>
          <a:noFill/>
          <a:ln cap="flat" cmpd="sng" w="9525">
            <a:solidFill>
              <a:schemeClr val="dk2"/>
            </a:solidFill>
            <a:prstDash val="solid"/>
            <a:round/>
            <a:headEnd len="med" w="med" type="none"/>
            <a:tailEnd len="med" w="med" type="triangle"/>
          </a:ln>
        </p:spPr>
      </p:cxnSp>
      <p:cxnSp>
        <p:nvCxnSpPr>
          <p:cNvPr id="881" name="Google Shape;881;p74"/>
          <p:cNvCxnSpPr>
            <a:stCxn id="860" idx="3"/>
            <a:endCxn id="868" idx="1"/>
          </p:cNvCxnSpPr>
          <p:nvPr/>
        </p:nvCxnSpPr>
        <p:spPr>
          <a:xfrm>
            <a:off x="1414742" y="3792178"/>
            <a:ext cx="1615500" cy="0"/>
          </a:xfrm>
          <a:prstGeom prst="straightConnector1">
            <a:avLst/>
          </a:prstGeom>
          <a:noFill/>
          <a:ln cap="flat" cmpd="sng" w="9525">
            <a:solidFill>
              <a:schemeClr val="dk2"/>
            </a:solidFill>
            <a:prstDash val="solid"/>
            <a:round/>
            <a:headEnd len="med" w="med" type="none"/>
            <a:tailEnd len="med" w="med" type="triangle"/>
          </a:ln>
        </p:spPr>
      </p:cxnSp>
      <p:sp>
        <p:nvSpPr>
          <p:cNvPr id="882" name="Google Shape;882;p74"/>
          <p:cNvSpPr txBox="1"/>
          <p:nvPr/>
        </p:nvSpPr>
        <p:spPr>
          <a:xfrm>
            <a:off x="1648700" y="3497625"/>
            <a:ext cx="8037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AR" sz="1200">
                <a:latin typeface="Calibri"/>
                <a:ea typeface="Calibri"/>
                <a:cs typeface="Calibri"/>
                <a:sym typeface="Calibri"/>
              </a:rPr>
              <a:t>trigger</a:t>
            </a:r>
            <a:endParaRPr b="1" sz="1200">
              <a:latin typeface="Calibri"/>
              <a:ea typeface="Calibri"/>
              <a:cs typeface="Calibri"/>
              <a:sym typeface="Calibri"/>
            </a:endParaRPr>
          </a:p>
        </p:txBody>
      </p:sp>
      <p:pic>
        <p:nvPicPr>
          <p:cNvPr descr="JBoss.org UI Design" id="883" name="Google Shape;883;p74"/>
          <p:cNvPicPr preferRelativeResize="0"/>
          <p:nvPr/>
        </p:nvPicPr>
        <p:blipFill>
          <a:blip r:embed="rId9">
            <a:alphaModFix/>
          </a:blip>
          <a:stretch>
            <a:fillRect/>
          </a:stretch>
        </p:blipFill>
        <p:spPr>
          <a:xfrm>
            <a:off x="7357753" y="3910425"/>
            <a:ext cx="434576" cy="4345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76"/>
          <p:cNvSpPr txBox="1"/>
          <p:nvPr/>
        </p:nvSpPr>
        <p:spPr>
          <a:xfrm>
            <a:off x="1835700" y="2295825"/>
            <a:ext cx="8520600" cy="131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AR" sz="6000">
                <a:solidFill>
                  <a:srgbClr val="000000"/>
                </a:solidFill>
                <a:latin typeface="Overpass"/>
                <a:ea typeface="Overpass"/>
                <a:cs typeface="Overpass"/>
                <a:sym typeface="Overpass"/>
              </a:rPr>
              <a:t>Any Questions ?</a:t>
            </a:r>
            <a:endParaRPr sz="6000">
              <a:solidFill>
                <a:srgbClr val="000000"/>
              </a:solidFill>
              <a:latin typeface="Overpass"/>
              <a:ea typeface="Overpass"/>
              <a:cs typeface="Overpass"/>
              <a:sym typeface="Overpass"/>
            </a:endParaRPr>
          </a:p>
        </p:txBody>
      </p:sp>
      <p:sp>
        <p:nvSpPr>
          <p:cNvPr id="893" name="Google Shape;893;p76"/>
          <p:cNvSpPr txBox="1"/>
          <p:nvPr/>
        </p:nvSpPr>
        <p:spPr>
          <a:xfrm>
            <a:off x="2036100" y="4150875"/>
            <a:ext cx="81198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AR" sz="1800">
                <a:latin typeface="Calibri"/>
                <a:ea typeface="Calibri"/>
                <a:cs typeface="Calibri"/>
                <a:sym typeface="Calibri"/>
              </a:rPr>
              <a:t>Demo project</a:t>
            </a:r>
            <a:r>
              <a:rPr lang="es-AR" sz="1800">
                <a:latin typeface="Calibri"/>
                <a:ea typeface="Calibri"/>
                <a:cs typeface="Calibri"/>
                <a:sym typeface="Calibri"/>
              </a:rPr>
              <a:t>: </a:t>
            </a:r>
            <a:r>
              <a:rPr lang="es-AR" sz="1800" u="sng">
                <a:solidFill>
                  <a:schemeClr val="hlink"/>
                </a:solidFill>
                <a:latin typeface="Calibri"/>
                <a:ea typeface="Calibri"/>
                <a:cs typeface="Calibri"/>
                <a:sym typeface="Calibri"/>
                <a:hlinkClick r:id="rId3"/>
              </a:rPr>
              <a:t>https://github.com/omarsmak/camel-talk-examples/tree/master/camel-quarkus-rest</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30" name="Google Shape;130;p16"/>
          <p:cNvSpPr txBox="1"/>
          <p:nvPr>
            <p:ph idx="1" type="body"/>
          </p:nvPr>
        </p:nvSpPr>
        <p:spPr>
          <a:xfrm>
            <a:off x="838200" y="1417952"/>
            <a:ext cx="10515600" cy="35868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Open source stack.</a:t>
            </a:r>
            <a:endParaRPr/>
          </a:p>
          <a:p>
            <a:pPr indent="-431800" lvl="0" marL="457200" rtl="0" algn="l">
              <a:lnSpc>
                <a:spcPct val="200000"/>
              </a:lnSpc>
              <a:spcBef>
                <a:spcPts val="0"/>
              </a:spcBef>
              <a:spcAft>
                <a:spcPts val="0"/>
              </a:spcAft>
              <a:buSzPts val="3200"/>
              <a:buChar char="•"/>
            </a:pPr>
            <a:r>
              <a:rPr lang="es-AR"/>
              <a:t>Microservices in containers.</a:t>
            </a:r>
            <a:endParaRPr/>
          </a:p>
          <a:p>
            <a:pPr indent="-431800" lvl="0" marL="457200" rtl="0" algn="l">
              <a:lnSpc>
                <a:spcPct val="200000"/>
              </a:lnSpc>
              <a:spcBef>
                <a:spcPts val="0"/>
              </a:spcBef>
              <a:spcAft>
                <a:spcPts val="0"/>
              </a:spcAft>
              <a:buSzPts val="3200"/>
              <a:buChar char="•"/>
            </a:pPr>
            <a:r>
              <a:rPr lang="es-AR"/>
              <a:t>Dynamically ocheratsted.</a:t>
            </a:r>
            <a:endParaRPr/>
          </a:p>
        </p:txBody>
      </p:sp>
      <p:sp>
        <p:nvSpPr>
          <p:cNvPr id="131" name="Google Shape;131;p16"/>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Cloud Native?</a:t>
            </a:r>
            <a:endParaRPr sz="3959">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37" name="Google Shape;137;p17"/>
          <p:cNvSpPr txBox="1"/>
          <p:nvPr>
            <p:ph idx="1" type="body"/>
          </p:nvPr>
        </p:nvSpPr>
        <p:spPr>
          <a:xfrm>
            <a:off x="838200" y="1417952"/>
            <a:ext cx="10515600" cy="3586800"/>
          </a:xfrm>
          <a:prstGeom prst="rect">
            <a:avLst/>
          </a:prstGeom>
          <a:noFill/>
          <a:ln>
            <a:noFill/>
          </a:ln>
        </p:spPr>
        <p:txBody>
          <a:bodyPr anchorCtr="0" anchor="t" bIns="45700" lIns="91425" spcFirstLastPara="1" rIns="91425" wrap="square" tIns="45700">
            <a:noAutofit/>
          </a:bodyPr>
          <a:lstStyle/>
          <a:p>
            <a:pPr indent="-431800" lvl="0" marL="457200" rtl="0" algn="l">
              <a:lnSpc>
                <a:spcPct val="200000"/>
              </a:lnSpc>
              <a:spcBef>
                <a:spcPts val="1000"/>
              </a:spcBef>
              <a:spcAft>
                <a:spcPts val="0"/>
              </a:spcAft>
              <a:buSzPts val="3200"/>
              <a:buChar char="•"/>
            </a:pPr>
            <a:r>
              <a:rPr lang="es-AR"/>
              <a:t>Open source stack.</a:t>
            </a:r>
            <a:endParaRPr/>
          </a:p>
          <a:p>
            <a:pPr indent="-431800" lvl="0" marL="457200" rtl="0" algn="l">
              <a:lnSpc>
                <a:spcPct val="200000"/>
              </a:lnSpc>
              <a:spcBef>
                <a:spcPts val="0"/>
              </a:spcBef>
              <a:spcAft>
                <a:spcPts val="0"/>
              </a:spcAft>
              <a:buSzPts val="3200"/>
              <a:buChar char="•"/>
            </a:pPr>
            <a:r>
              <a:rPr lang="es-AR"/>
              <a:t>Microservices in containers.</a:t>
            </a:r>
            <a:endParaRPr/>
          </a:p>
          <a:p>
            <a:pPr indent="-431800" lvl="0" marL="457200" rtl="0" algn="l">
              <a:lnSpc>
                <a:spcPct val="200000"/>
              </a:lnSpc>
              <a:spcBef>
                <a:spcPts val="0"/>
              </a:spcBef>
              <a:spcAft>
                <a:spcPts val="0"/>
              </a:spcAft>
              <a:buSzPts val="3200"/>
              <a:buChar char="•"/>
            </a:pPr>
            <a:r>
              <a:rPr lang="es-AR"/>
              <a:t>Dynamically ocheratsted.</a:t>
            </a:r>
            <a:endParaRPr/>
          </a:p>
          <a:p>
            <a:pPr indent="-431800" lvl="0" marL="457200" rtl="0" algn="l">
              <a:lnSpc>
                <a:spcPct val="200000"/>
              </a:lnSpc>
              <a:spcBef>
                <a:spcPts val="0"/>
              </a:spcBef>
              <a:spcAft>
                <a:spcPts val="0"/>
              </a:spcAft>
              <a:buSzPts val="3200"/>
              <a:buChar char="•"/>
            </a:pPr>
            <a:r>
              <a:rPr lang="es-AR"/>
              <a:t>Optimized resource utilization.</a:t>
            </a:r>
            <a:endParaRPr/>
          </a:p>
        </p:txBody>
      </p:sp>
      <p:sp>
        <p:nvSpPr>
          <p:cNvPr id="138" name="Google Shape;138;p17"/>
          <p:cNvSpPr txBox="1"/>
          <p:nvPr>
            <p:ph type="title"/>
          </p:nvPr>
        </p:nvSpPr>
        <p:spPr>
          <a:xfrm>
            <a:off x="838200" y="365126"/>
            <a:ext cx="10515600" cy="652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lang="es-AR" sz="3959">
                <a:latin typeface="Arial Black"/>
                <a:ea typeface="Arial Black"/>
                <a:cs typeface="Arial Black"/>
                <a:sym typeface="Arial Black"/>
              </a:rPr>
              <a:t>What is Cloud Native?</a:t>
            </a:r>
            <a:endParaRPr sz="3959">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44" name="Google Shape;144;p18"/>
          <p:cNvSpPr txBox="1"/>
          <p:nvPr>
            <p:ph idx="1" type="body"/>
          </p:nvPr>
        </p:nvSpPr>
        <p:spPr>
          <a:xfrm>
            <a:off x="791650" y="701600"/>
            <a:ext cx="8749500" cy="4092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None/>
            </a:pPr>
            <a:r>
              <a:t/>
            </a:r>
            <a:endParaRPr/>
          </a:p>
          <a:p>
            <a:pPr indent="0" lvl="0" marL="0" rtl="0" algn="l">
              <a:lnSpc>
                <a:spcPct val="115000"/>
              </a:lnSpc>
              <a:spcBef>
                <a:spcPts val="1000"/>
              </a:spcBef>
              <a:spcAft>
                <a:spcPts val="0"/>
              </a:spcAft>
              <a:buNone/>
            </a:pPr>
            <a:r>
              <a:rPr b="1" lang="es-AR" sz="6000"/>
              <a:t>Introduction To </a:t>
            </a:r>
            <a:endParaRPr b="1" sz="6000"/>
          </a:p>
          <a:p>
            <a:pPr indent="0" lvl="0" marL="0" rtl="0" algn="l">
              <a:lnSpc>
                <a:spcPct val="115000"/>
              </a:lnSpc>
              <a:spcBef>
                <a:spcPts val="1000"/>
              </a:spcBef>
              <a:spcAft>
                <a:spcPts val="0"/>
              </a:spcAft>
              <a:buNone/>
            </a:pPr>
            <a:r>
              <a:rPr b="1" lang="es-AR" sz="6000"/>
              <a:t>                 Native Image</a:t>
            </a:r>
            <a:endParaRPr b="1" sz="6000"/>
          </a:p>
        </p:txBody>
      </p:sp>
      <p:pic>
        <p:nvPicPr>
          <p:cNvPr id="145" name="Google Shape;145;p18"/>
          <p:cNvPicPr preferRelativeResize="0"/>
          <p:nvPr/>
        </p:nvPicPr>
        <p:blipFill>
          <a:blip r:embed="rId4">
            <a:alphaModFix/>
          </a:blip>
          <a:stretch>
            <a:fillRect/>
          </a:stretch>
        </p:blipFill>
        <p:spPr>
          <a:xfrm>
            <a:off x="455350" y="2883737"/>
            <a:ext cx="3700694" cy="1661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